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0693400" cy="7561263"/>
  <p:notesSz cx="6858000" cy="9945688"/>
  <p:defaultTextStyle>
    <a:defPPr>
      <a:defRPr lang="de-DE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  <p15:guide id="3" orient="horz" pos="1701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11" y="58"/>
      </p:cViewPr>
      <p:guideLst>
        <p:guide orient="horz" pos="2382"/>
        <p:guide pos="3368"/>
        <p:guide orient="horz" pos="1701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2004" cy="496744"/>
          </a:xfrm>
          <a:prstGeom prst="rect">
            <a:avLst/>
          </a:prstGeom>
        </p:spPr>
        <p:txBody>
          <a:bodyPr vert="horz" lIns="88617" tIns="44310" rIns="88617" bIns="44310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465" y="1"/>
            <a:ext cx="2972004" cy="496744"/>
          </a:xfrm>
          <a:prstGeom prst="rect">
            <a:avLst/>
          </a:prstGeom>
        </p:spPr>
        <p:txBody>
          <a:bodyPr vert="horz" lIns="88617" tIns="44310" rIns="88617" bIns="44310" rtlCol="0"/>
          <a:lstStyle>
            <a:lvl1pPr algn="r">
              <a:defRPr sz="1100"/>
            </a:lvl1pPr>
          </a:lstStyle>
          <a:p>
            <a:fld id="{46534F35-7BD0-4DE5-9D78-7A5D7273ACA7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747713"/>
            <a:ext cx="52736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17" tIns="44310" rIns="88617" bIns="4431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495" y="4723700"/>
            <a:ext cx="5487014" cy="4475329"/>
          </a:xfrm>
          <a:prstGeom prst="rect">
            <a:avLst/>
          </a:prstGeom>
        </p:spPr>
        <p:txBody>
          <a:bodyPr vert="horz" lIns="88617" tIns="44310" rIns="88617" bIns="4431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47402"/>
            <a:ext cx="2972004" cy="496744"/>
          </a:xfrm>
          <a:prstGeom prst="rect">
            <a:avLst/>
          </a:prstGeom>
        </p:spPr>
        <p:txBody>
          <a:bodyPr vert="horz" lIns="88617" tIns="44310" rIns="88617" bIns="44310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465" y="9447402"/>
            <a:ext cx="2972004" cy="496744"/>
          </a:xfrm>
          <a:prstGeom prst="rect">
            <a:avLst/>
          </a:prstGeom>
        </p:spPr>
        <p:txBody>
          <a:bodyPr vert="horz" lIns="88617" tIns="44310" rIns="88617" bIns="44310" rtlCol="0" anchor="b"/>
          <a:lstStyle>
            <a:lvl1pPr algn="r">
              <a:defRPr sz="1100"/>
            </a:lvl1pPr>
          </a:lstStyle>
          <a:p>
            <a:fld id="{95A7CE99-3A84-4249-9EF6-C1E898B7A1E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1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CE99-3A84-4249-9EF6-C1E898B7A1EE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7CE99-3A84-4249-9EF6-C1E898B7A1E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37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8968-2AE7-4BAC-9F7D-3F69CB82FBCE}" type="datetimeFigureOut">
              <a:rPr lang="de-DE" smtClean="0"/>
              <a:pPr/>
              <a:t>05.11.2023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39D0-CC55-4445-991D-89F847E5B0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hotel-lobmeyer.de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hyperlink" Target="https://parkhotel-cham.de/" TargetMode="External"/><Relationship Id="rId7" Type="http://schemas.openxmlformats.org/officeDocument/2006/relationships/hyperlink" Target="https://hotel-lobmeyer.de/" TargetMode="External"/><Relationship Id="rId12" Type="http://schemas.openxmlformats.org/officeDocument/2006/relationships/hyperlink" Target="http://www.pixabay.com/" TargetMode="External"/><Relationship Id="rId1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il@gasthof-baeckerwirt.de" TargetMode="External"/><Relationship Id="rId11" Type="http://schemas.openxmlformats.org/officeDocument/2006/relationships/hyperlink" Target="http://www.gira.de/" TargetMode="External"/><Relationship Id="rId5" Type="http://schemas.openxmlformats.org/officeDocument/2006/relationships/hyperlink" Target="https://gasthof-baeckerwirt.de/" TargetMode="External"/><Relationship Id="rId15" Type="http://schemas.openxmlformats.org/officeDocument/2006/relationships/image" Target="../media/image3.jpeg"/><Relationship Id="rId10" Type="http://schemas.openxmlformats.org/officeDocument/2006/relationships/hyperlink" Target="https://www.randsbergerhof.de/" TargetMode="External"/><Relationship Id="rId4" Type="http://schemas.openxmlformats.org/officeDocument/2006/relationships/hyperlink" Target="mailto:info@parkhotel-cham.de" TargetMode="External"/><Relationship Id="rId9" Type="http://schemas.openxmlformats.org/officeDocument/2006/relationships/hyperlink" Target="mailto:anita.wedel@displayforum.de" TargetMode="External"/><Relationship Id="rId1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90116" y="2496814"/>
            <a:ext cx="3312368" cy="580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u="sng" dirty="0">
                <a:solidFill>
                  <a:schemeClr val="accent1">
                    <a:lumMod val="75000"/>
                  </a:schemeClr>
                </a:solidFill>
              </a:rPr>
              <a:t>HOTEL RECOMMENDATIONS / REGISTRATION</a:t>
            </a:r>
            <a:br>
              <a:rPr lang="de-DE" sz="1000" b="1" dirty="0"/>
            </a:br>
            <a:endParaRPr lang="de-DE" sz="1000" b="1" dirty="0"/>
          </a:p>
          <a:p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Hotel </a:t>
            </a:r>
            <a:r>
              <a:rPr lang="de-DE" sz="1100" b="1" dirty="0" err="1">
                <a:solidFill>
                  <a:schemeClr val="accent1">
                    <a:lumMod val="75000"/>
                  </a:schemeClr>
                </a:solidFill>
              </a:rPr>
              <a:t>Randsbergerhof</a:t>
            </a:r>
            <a:b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1100" b="1" dirty="0">
                <a:solidFill>
                  <a:srgbClr val="FF0000"/>
                </a:solidFill>
              </a:rPr>
              <a:t>(</a:t>
            </a:r>
            <a:r>
              <a:rPr lang="de-DE" sz="1100" dirty="0" err="1">
                <a:solidFill>
                  <a:srgbClr val="FF0000"/>
                </a:solidFill>
              </a:rPr>
              <a:t>please</a:t>
            </a:r>
            <a:r>
              <a:rPr lang="de-DE" sz="1100" dirty="0">
                <a:solidFill>
                  <a:srgbClr val="FF0000"/>
                </a:solidFill>
              </a:rPr>
              <a:t> </a:t>
            </a:r>
            <a:r>
              <a:rPr lang="de-DE" sz="1100" dirty="0" err="1">
                <a:solidFill>
                  <a:srgbClr val="FF0000"/>
                </a:solidFill>
              </a:rPr>
              <a:t>see</a:t>
            </a:r>
            <a:r>
              <a:rPr lang="de-DE" sz="1100" dirty="0">
                <a:solidFill>
                  <a:srgbClr val="FF0000"/>
                </a:solidFill>
              </a:rPr>
              <a:t> Dinner Location)</a:t>
            </a:r>
          </a:p>
          <a:p>
            <a:endParaRPr lang="de-DE" sz="1100" b="1" dirty="0">
              <a:solidFill>
                <a:schemeClr val="tx2"/>
              </a:solidFill>
            </a:endParaRPr>
          </a:p>
          <a:p>
            <a:r>
              <a:rPr lang="de-DE" sz="1100" b="1" dirty="0">
                <a:solidFill>
                  <a:schemeClr val="tx2"/>
                </a:solidFill>
              </a:rPr>
              <a:t>Parkhotel Cham  </a:t>
            </a:r>
          </a:p>
          <a:p>
            <a:r>
              <a:rPr lang="de-DE" sz="1100" dirty="0"/>
              <a:t>Prälat-Wolker-Str. 5</a:t>
            </a:r>
          </a:p>
          <a:p>
            <a:r>
              <a:rPr lang="de-DE" sz="1100" dirty="0"/>
              <a:t>93413 Cham, Germany </a:t>
            </a:r>
          </a:p>
          <a:p>
            <a:r>
              <a:rPr lang="de-DE" sz="1100" dirty="0">
                <a:hlinkClick r:id="rId3"/>
              </a:rPr>
              <a:t>https://parkhotel-cham.de</a:t>
            </a:r>
            <a:endParaRPr lang="de-DE" sz="1100" dirty="0"/>
          </a:p>
          <a:p>
            <a:r>
              <a:rPr lang="de-DE" sz="1100" dirty="0"/>
              <a:t>Phone: +49 (0) 9971 395-0</a:t>
            </a:r>
          </a:p>
          <a:p>
            <a:r>
              <a:rPr lang="de-DE" sz="1100" dirty="0"/>
              <a:t>E-Mail: </a:t>
            </a:r>
            <a:r>
              <a:rPr lang="de-DE" sz="1100" dirty="0">
                <a:hlinkClick r:id="rId4"/>
              </a:rPr>
              <a:t>info@parkhotel-cham.de</a:t>
            </a:r>
            <a:endParaRPr lang="de-DE" sz="1100" dirty="0"/>
          </a:p>
          <a:p>
            <a:endParaRPr lang="de-DE" sz="1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Gasthof zum Bäckerwirt </a:t>
            </a:r>
          </a:p>
          <a:p>
            <a:r>
              <a:rPr lang="de-DE" sz="1100" dirty="0" err="1"/>
              <a:t>Chamerstrasse</a:t>
            </a:r>
            <a:r>
              <a:rPr lang="de-DE" sz="1100" dirty="0"/>
              <a:t> 5</a:t>
            </a:r>
          </a:p>
          <a:p>
            <a:r>
              <a:rPr lang="de-DE" sz="1100" dirty="0"/>
              <a:t>93466 Chamerau; Germany</a:t>
            </a:r>
          </a:p>
          <a:p>
            <a:r>
              <a:rPr lang="de-DE" sz="1100" dirty="0">
                <a:hlinkClick r:id="rId5"/>
              </a:rPr>
              <a:t>https://gasthof-baeckerwirt.de</a:t>
            </a:r>
            <a:endParaRPr lang="de-DE" sz="1100" dirty="0"/>
          </a:p>
          <a:p>
            <a:r>
              <a:rPr lang="de-DE" sz="1100" dirty="0"/>
              <a:t>Phone: +49 (0) 9944 - 763 </a:t>
            </a:r>
          </a:p>
          <a:p>
            <a:r>
              <a:rPr lang="de-DE" sz="1100" dirty="0"/>
              <a:t>E-Mail: </a:t>
            </a:r>
            <a:r>
              <a:rPr lang="de-DE" sz="1100" dirty="0">
                <a:hlinkClick r:id="rId6"/>
              </a:rPr>
              <a:t>mail@gasthof-baeckerwirt.de</a:t>
            </a:r>
            <a:endParaRPr lang="de-DE" sz="1100" dirty="0"/>
          </a:p>
          <a:p>
            <a:endParaRPr lang="de-D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Hotel </a:t>
            </a:r>
            <a:r>
              <a:rPr lang="de-DE" sz="1100" b="1" dirty="0" err="1">
                <a:solidFill>
                  <a:schemeClr val="accent1">
                    <a:lumMod val="75000"/>
                  </a:schemeClr>
                </a:solidFill>
              </a:rPr>
              <a:t>Lobmeyer</a:t>
            </a:r>
            <a:endParaRPr lang="de-DE" sz="1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100" dirty="0"/>
              <a:t>Marktplatz 6</a:t>
            </a:r>
          </a:p>
          <a:p>
            <a:r>
              <a:rPr lang="de-DE" sz="1100" dirty="0"/>
              <a:t>93426 Roding, Germany </a:t>
            </a:r>
          </a:p>
          <a:p>
            <a:r>
              <a:rPr lang="de-DE" sz="1100" dirty="0">
                <a:hlinkClick r:id="rId7"/>
              </a:rPr>
              <a:t>https://hotel-lobmeyer.de</a:t>
            </a:r>
            <a:endParaRPr lang="de-DE" sz="1100" dirty="0"/>
          </a:p>
          <a:p>
            <a:r>
              <a:rPr lang="de-DE" sz="1100" dirty="0"/>
              <a:t>Phone: +49 (0) 9461/91 34 06</a:t>
            </a:r>
          </a:p>
          <a:p>
            <a:r>
              <a:rPr lang="de-DE" sz="1100" dirty="0"/>
              <a:t>E-Mail: </a:t>
            </a:r>
            <a:r>
              <a:rPr lang="de-DE" sz="1100" dirty="0">
                <a:hlinkClick r:id="rId8"/>
              </a:rPr>
              <a:t>info@hotel-lobmeyer.de</a:t>
            </a:r>
            <a:endParaRPr lang="de-DE" sz="1100" dirty="0"/>
          </a:p>
          <a:p>
            <a:endParaRPr lang="de-DE" sz="1100" dirty="0"/>
          </a:p>
          <a:p>
            <a:pPr fontAlgn="t"/>
            <a:r>
              <a:rPr lang="en-US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!!! REGISTRATION: </a:t>
            </a:r>
            <a:r>
              <a:rPr lang="en-US" sz="1200" dirty="0">
                <a:highlight>
                  <a:srgbClr val="FFFF00"/>
                </a:highlight>
                <a:hlinkClick r:id="rId9"/>
              </a:rPr>
              <a:t>anita.wedel@displayforum.de</a:t>
            </a:r>
            <a:endParaRPr lang="en-US" sz="1200" dirty="0">
              <a:highlight>
                <a:srgbClr val="FFFF00"/>
              </a:highlight>
            </a:endParaRPr>
          </a:p>
          <a:p>
            <a:pPr fontAlgn="t"/>
            <a:r>
              <a:rPr lang="en-US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!!! REGISTRATION DEADLINE:  by Nov. 8</a:t>
            </a:r>
            <a:r>
              <a:rPr lang="en-US" sz="1200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th</a:t>
            </a:r>
            <a:r>
              <a:rPr lang="en-US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, 2023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Pictures: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</a:rPr>
              <a:t> Dexerials B.V., </a:t>
            </a:r>
            <a:r>
              <a:rPr lang="de-DE" sz="900" dirty="0" err="1">
                <a:solidFill>
                  <a:schemeClr val="bg1">
                    <a:lumMod val="50000"/>
                  </a:schemeClr>
                </a:solidFill>
              </a:rPr>
              <a:t>SemsoTec</a:t>
            </a:r>
            <a:r>
              <a:rPr lang="de-DE" sz="900" dirty="0">
                <a:solidFill>
                  <a:schemeClr val="bg1">
                    <a:lumMod val="50000"/>
                  </a:schemeClr>
                </a:solidFill>
              </a:rPr>
              <a:t> Group</a:t>
            </a:r>
          </a:p>
          <a:p>
            <a:pPr algn="just"/>
            <a:endParaRPr lang="en-US" sz="1200" dirty="0"/>
          </a:p>
          <a:p>
            <a:pPr>
              <a:lnSpc>
                <a:spcPct val="150000"/>
              </a:lnSpc>
            </a:pPr>
            <a:endParaRPr lang="de-DE" sz="12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de-DE" sz="1000" dirty="0">
              <a:solidFill>
                <a:schemeClr val="tx2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690516" y="2414965"/>
            <a:ext cx="3289164" cy="8861568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de-DE" sz="1200" b="1" u="sng" dirty="0">
                <a:solidFill>
                  <a:schemeClr val="accent1">
                    <a:lumMod val="75000"/>
                  </a:schemeClr>
                </a:solidFill>
              </a:rPr>
              <a:t>LOCATION Nov. 29</a:t>
            </a:r>
            <a:r>
              <a:rPr lang="de-DE" sz="1200" b="1" u="sng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de-DE" sz="12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de-DE" sz="1100" b="1" dirty="0" err="1">
                <a:solidFill>
                  <a:schemeClr val="accent1">
                    <a:lumMod val="75000"/>
                  </a:schemeClr>
                </a:solidFill>
              </a:rPr>
              <a:t>SemsoTec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 Engineering Services &amp; Products GmbH </a:t>
            </a:r>
          </a:p>
          <a:p>
            <a:r>
              <a:rPr lang="de-DE" sz="1100" dirty="0"/>
              <a:t>Bürgermeister-Schwinghammer-Str. 4</a:t>
            </a:r>
          </a:p>
          <a:p>
            <a:r>
              <a:rPr lang="de-DE" sz="1100" dirty="0"/>
              <a:t>93413 Cham, Germany</a:t>
            </a:r>
          </a:p>
          <a:p>
            <a:r>
              <a:rPr lang="de-DE" sz="1100" b="1" dirty="0">
                <a:solidFill>
                  <a:srgbClr val="FF0000"/>
                </a:solidFill>
              </a:rPr>
              <a:t>Registration Working Group Members: 12:30-13:00</a:t>
            </a:r>
          </a:p>
          <a:p>
            <a:r>
              <a:rPr lang="de-DE" sz="1100" b="1" dirty="0">
                <a:solidFill>
                  <a:srgbClr val="FF0000"/>
                </a:solidFill>
              </a:rPr>
              <a:t>Meetings Working Groups Halo and System Integration: 13:00-15:00</a:t>
            </a:r>
          </a:p>
          <a:p>
            <a:endParaRPr lang="de-DE" sz="1100" b="1" dirty="0">
              <a:highlight>
                <a:srgbClr val="FFFF00"/>
              </a:highlight>
            </a:endParaRPr>
          </a:p>
          <a:p>
            <a:r>
              <a:rPr lang="de-DE" sz="1100" b="1" dirty="0">
                <a:highlight>
                  <a:srgbClr val="FFFF00"/>
                </a:highlight>
              </a:rPr>
              <a:t>Registration </a:t>
            </a:r>
            <a:r>
              <a:rPr lang="de-DE" sz="1100" b="1" dirty="0" err="1">
                <a:highlight>
                  <a:srgbClr val="FFFF00"/>
                </a:highlight>
              </a:rPr>
              <a:t>for</a:t>
            </a:r>
            <a:r>
              <a:rPr lang="de-DE" sz="1100" b="1" dirty="0">
                <a:highlight>
                  <a:srgbClr val="FFFF00"/>
                </a:highlight>
              </a:rPr>
              <a:t> all </a:t>
            </a:r>
            <a:r>
              <a:rPr lang="de-DE" sz="1100" b="1" dirty="0" err="1">
                <a:highlight>
                  <a:srgbClr val="FFFF00"/>
                </a:highlight>
              </a:rPr>
              <a:t>Attendees</a:t>
            </a:r>
            <a:r>
              <a:rPr lang="de-DE" sz="1100" b="1" dirty="0">
                <a:highlight>
                  <a:srgbClr val="FFFF00"/>
                </a:highlight>
              </a:rPr>
              <a:t>: 14:00 </a:t>
            </a:r>
          </a:p>
          <a:p>
            <a:r>
              <a:rPr lang="de-DE" sz="1100" b="1" dirty="0">
                <a:highlight>
                  <a:srgbClr val="FFFF00"/>
                </a:highlight>
              </a:rPr>
              <a:t>BEGINNING </a:t>
            </a:r>
            <a:r>
              <a:rPr lang="de-DE" sz="1100" b="1" dirty="0" err="1">
                <a:highlight>
                  <a:srgbClr val="FFFF00"/>
                </a:highlight>
              </a:rPr>
              <a:t>of</a:t>
            </a:r>
            <a:r>
              <a:rPr lang="de-DE" sz="1100" b="1" dirty="0">
                <a:highlight>
                  <a:srgbClr val="FFFF00"/>
                </a:highlight>
              </a:rPr>
              <a:t> </a:t>
            </a:r>
            <a:r>
              <a:rPr lang="de-DE" sz="1100" b="1" dirty="0" err="1">
                <a:highlight>
                  <a:srgbClr val="FFFF00"/>
                </a:highlight>
              </a:rPr>
              <a:t>the</a:t>
            </a:r>
            <a:r>
              <a:rPr lang="de-DE" sz="1100" b="1" dirty="0">
                <a:highlight>
                  <a:srgbClr val="FFFF00"/>
                </a:highlight>
              </a:rPr>
              <a:t> SUMMIT MEETING: 15:20</a:t>
            </a:r>
          </a:p>
          <a:p>
            <a:endParaRPr lang="de-DE" sz="1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200" b="1" u="sng" dirty="0">
                <a:solidFill>
                  <a:schemeClr val="accent1">
                    <a:lumMod val="75000"/>
                  </a:schemeClr>
                </a:solidFill>
              </a:rPr>
              <a:t>DINNER &amp; </a:t>
            </a:r>
            <a:r>
              <a:rPr lang="de-DE" sz="1200" b="1" u="sng" dirty="0" err="1">
                <a:solidFill>
                  <a:schemeClr val="accent1">
                    <a:lumMod val="75000"/>
                  </a:schemeClr>
                </a:solidFill>
              </a:rPr>
              <a:t>Get</a:t>
            </a:r>
            <a:r>
              <a:rPr lang="de-DE" sz="1200" b="1" u="sng" dirty="0">
                <a:solidFill>
                  <a:schemeClr val="accent1">
                    <a:lumMod val="75000"/>
                  </a:schemeClr>
                </a:solidFill>
              </a:rPr>
              <a:t> TOGETHER  Nov. 29</a:t>
            </a:r>
            <a:r>
              <a:rPr lang="de-DE" sz="1200" b="1" u="sng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de-DE" sz="12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de-DE" sz="1200" dirty="0">
                <a:solidFill>
                  <a:srgbClr val="FF0000"/>
                </a:solidFill>
              </a:rPr>
              <a:t>19:00 -22:00</a:t>
            </a:r>
          </a:p>
          <a:p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Hotel </a:t>
            </a:r>
            <a:r>
              <a:rPr lang="de-DE" sz="1100" b="1" dirty="0" err="1">
                <a:solidFill>
                  <a:schemeClr val="accent1">
                    <a:lumMod val="75000"/>
                  </a:schemeClr>
                </a:solidFill>
              </a:rPr>
              <a:t>Randsbergerhof</a:t>
            </a:r>
            <a:endParaRPr lang="de-DE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de-DE" sz="1100" dirty="0" err="1"/>
              <a:t>Randsbergerhofstr</a:t>
            </a:r>
            <a:r>
              <a:rPr lang="de-DE" sz="1100" dirty="0"/>
              <a:t>. 15 - 19 </a:t>
            </a:r>
          </a:p>
          <a:p>
            <a:pPr algn="just"/>
            <a:r>
              <a:rPr lang="de-DE" sz="1100" dirty="0"/>
              <a:t>93413 Cham, Germany</a:t>
            </a:r>
          </a:p>
          <a:p>
            <a:pPr algn="just"/>
            <a:r>
              <a:rPr lang="de-DE" sz="1100" dirty="0">
                <a:hlinkClick r:id="rId10"/>
              </a:rPr>
              <a:t>https://www.randsbergerhof.de/</a:t>
            </a:r>
            <a:endParaRPr lang="de-DE" sz="1100" dirty="0"/>
          </a:p>
          <a:p>
            <a:pPr algn="just"/>
            <a:r>
              <a:rPr lang="de-DE" sz="1100" dirty="0"/>
              <a:t>Phone: +49 (0) 9971 / 85770</a:t>
            </a:r>
          </a:p>
          <a:p>
            <a:pPr algn="just"/>
            <a:r>
              <a:rPr lang="de-DE" sz="1100" dirty="0"/>
              <a:t>E-Mail: info@randsbergerhof.de</a:t>
            </a:r>
          </a:p>
          <a:p>
            <a:pPr algn="just"/>
            <a:endParaRPr lang="de-DE" sz="1100" dirty="0"/>
          </a:p>
          <a:p>
            <a:pPr algn="just"/>
            <a:r>
              <a:rPr lang="de-DE" sz="1200" b="1" u="sng" dirty="0">
                <a:solidFill>
                  <a:schemeClr val="accent1">
                    <a:lumMod val="75000"/>
                  </a:schemeClr>
                </a:solidFill>
              </a:rPr>
              <a:t>LOCATION Nov. 30</a:t>
            </a:r>
            <a:r>
              <a:rPr lang="de-DE" sz="1200" b="1" u="sng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</a:p>
          <a:p>
            <a:pPr algn="just"/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Hotel </a:t>
            </a:r>
            <a:r>
              <a:rPr lang="de-DE" sz="1100" b="1" dirty="0" err="1">
                <a:solidFill>
                  <a:schemeClr val="accent1">
                    <a:lumMod val="75000"/>
                  </a:schemeClr>
                </a:solidFill>
              </a:rPr>
              <a:t>Randsbergerhof</a:t>
            </a:r>
            <a:r>
              <a:rPr lang="de-DE" sz="1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e-DE" sz="1100" dirty="0" err="1">
                <a:solidFill>
                  <a:schemeClr val="accent1">
                    <a:lumMod val="75000"/>
                  </a:schemeClr>
                </a:solidFill>
              </a:rPr>
              <a:t>please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100" dirty="0" err="1">
                <a:solidFill>
                  <a:schemeClr val="accent1">
                    <a:lumMod val="75000"/>
                  </a:schemeClr>
                </a:solidFill>
              </a:rPr>
              <a:t>see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1100" dirty="0" err="1">
                <a:solidFill>
                  <a:schemeClr val="accent1">
                    <a:lumMod val="75000"/>
                  </a:schemeClr>
                </a:solidFill>
              </a:rPr>
              <a:t>above</a:t>
            </a:r>
            <a:r>
              <a:rPr lang="de-DE" sz="11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1100" b="1" dirty="0">
                <a:highlight>
                  <a:srgbClr val="FFFF00"/>
                </a:highlight>
              </a:rPr>
              <a:t>Registration for MEMBER ASSEMBLY </a:t>
            </a:r>
            <a:r>
              <a:rPr lang="en-US" sz="1100" dirty="0"/>
              <a:t>(</a:t>
            </a:r>
            <a:r>
              <a:rPr lang="en-US" sz="1100" dirty="0">
                <a:solidFill>
                  <a:srgbClr val="FF0000"/>
                </a:solidFill>
              </a:rPr>
              <a:t>only DFF</a:t>
            </a:r>
            <a:r>
              <a:rPr lang="en-US" sz="1100" b="1" dirty="0"/>
              <a:t> </a:t>
            </a:r>
            <a:r>
              <a:rPr lang="en-US" sz="1100" dirty="0">
                <a:solidFill>
                  <a:srgbClr val="FF0000"/>
                </a:solidFill>
              </a:rPr>
              <a:t>Member</a:t>
            </a:r>
            <a:r>
              <a:rPr lang="en-US" sz="1100" b="1" dirty="0">
                <a:solidFill>
                  <a:srgbClr val="FF0000"/>
                </a:solidFill>
              </a:rPr>
              <a:t>s</a:t>
            </a:r>
            <a:r>
              <a:rPr lang="en-US" sz="1100" dirty="0"/>
              <a:t>):</a:t>
            </a:r>
            <a:r>
              <a:rPr lang="en-US" sz="1100" b="1" dirty="0"/>
              <a:t> </a:t>
            </a:r>
            <a:r>
              <a:rPr lang="en-US" sz="1100" dirty="0"/>
              <a:t>8:15-8:50</a:t>
            </a:r>
          </a:p>
          <a:p>
            <a:r>
              <a:rPr lang="en-US" sz="1100" b="1" dirty="0">
                <a:highlight>
                  <a:srgbClr val="FFFF00"/>
                </a:highlight>
              </a:rPr>
              <a:t>Registration for SUMMIT MEETING </a:t>
            </a:r>
            <a:r>
              <a:rPr lang="en-US" sz="1100" dirty="0"/>
              <a:t>(all attendees):</a:t>
            </a:r>
          </a:p>
          <a:p>
            <a:pPr algn="just"/>
            <a:r>
              <a:rPr lang="en-US" sz="1100" dirty="0"/>
              <a:t>9:30-10:00 </a:t>
            </a:r>
          </a:p>
          <a:p>
            <a:pPr algn="just"/>
            <a:r>
              <a:rPr lang="en-US" sz="1100" b="1" dirty="0"/>
              <a:t>BEGINNING of the SUMMIT MEETING: </a:t>
            </a:r>
            <a:r>
              <a:rPr lang="en-US" sz="1100" dirty="0"/>
              <a:t>10:00</a:t>
            </a:r>
            <a:endParaRPr lang="en-US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sz="1200" b="1" u="sng" dirty="0">
                <a:solidFill>
                  <a:schemeClr val="accent1">
                    <a:lumMod val="75000"/>
                  </a:schemeClr>
                </a:solidFill>
              </a:rPr>
              <a:t>END of the SUMMIT MEETING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: 16:25</a:t>
            </a:r>
            <a:endParaRPr lang="en-US" sz="1100" b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de-DE" sz="1100" dirty="0"/>
          </a:p>
          <a:p>
            <a:pPr algn="just">
              <a:lnSpc>
                <a:spcPct val="150000"/>
              </a:lnSpc>
            </a:pPr>
            <a:endParaRPr lang="de-DE" sz="1200" b="1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de-DE" sz="1200" b="1" dirty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de-DE" sz="800" b="0" i="0" dirty="0">
                <a:solidFill>
                  <a:srgbClr val="FFFFFF"/>
                </a:solidFill>
                <a:effectLst/>
                <a:latin typeface="FrutigerLTW02"/>
              </a:rPr>
              <a:t>Am Mühlenberg 12Fraunhofer Conference Center</a:t>
            </a:r>
            <a:br>
              <a:rPr lang="de-DE" sz="800" b="0" i="0" dirty="0">
                <a:solidFill>
                  <a:srgbClr val="FFFFFF"/>
                </a:solidFill>
                <a:effectLst/>
                <a:latin typeface="FrutigerLTW02"/>
              </a:rPr>
            </a:br>
            <a:r>
              <a:rPr lang="de-DE" sz="800" b="0" i="0" dirty="0">
                <a:solidFill>
                  <a:srgbClr val="FFFFFF"/>
                </a:solidFill>
                <a:effectLst/>
                <a:latin typeface="FrutigerLTW02"/>
              </a:rPr>
              <a:t> </a:t>
            </a:r>
          </a:p>
          <a:p>
            <a:pPr algn="l"/>
            <a:r>
              <a:rPr lang="de-DE" sz="800" b="0" i="0" dirty="0">
                <a:solidFill>
                  <a:srgbClr val="FFFFFF"/>
                </a:solidFill>
                <a:effectLst/>
                <a:latin typeface="FrutigerLTW02"/>
              </a:rPr>
              <a:t>Am Mühlenberg 12</a:t>
            </a:r>
          </a:p>
          <a:p>
            <a:pPr algn="l"/>
            <a:r>
              <a:rPr lang="de-DE" sz="800" b="0" i="0" dirty="0">
                <a:solidFill>
                  <a:srgbClr val="FFFFFF"/>
                </a:solidFill>
                <a:effectLst/>
                <a:latin typeface="FrutigerLTW02"/>
              </a:rPr>
              <a:t>14476 Potsdam</a:t>
            </a:r>
          </a:p>
          <a:p>
            <a:pPr algn="l"/>
            <a:r>
              <a:rPr lang="de-DE" sz="800" b="0" i="0" dirty="0">
                <a:solidFill>
                  <a:srgbClr val="FFFFFF"/>
                </a:solidFill>
                <a:effectLst/>
                <a:latin typeface="FrutigerLTW02"/>
              </a:rPr>
              <a:t>Germany</a:t>
            </a:r>
          </a:p>
          <a:p>
            <a:pPr algn="l"/>
            <a:r>
              <a:rPr lang="de-DE" sz="800" b="0" i="0" dirty="0">
                <a:solidFill>
                  <a:srgbClr val="FFFFFF"/>
                </a:solidFill>
                <a:effectLst/>
                <a:latin typeface="FrutigerLTW02"/>
              </a:rPr>
              <a:t> </a:t>
            </a:r>
          </a:p>
          <a:p>
            <a:endParaRPr lang="de-DE" sz="1000" b="1" dirty="0"/>
          </a:p>
          <a:p>
            <a:endParaRPr lang="en-US" sz="1200" b="1" dirty="0">
              <a:solidFill>
                <a:schemeClr val="tx2"/>
              </a:solidFill>
            </a:endParaRPr>
          </a:p>
          <a:p>
            <a:endParaRPr lang="en-US" sz="1200" b="1" dirty="0">
              <a:solidFill>
                <a:schemeClr val="tx2"/>
              </a:solidFill>
            </a:endParaRPr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  <a:p>
            <a:br>
              <a:rPr lang="de-DE" sz="1000" dirty="0"/>
            </a:br>
            <a:endParaRPr lang="de-DE" sz="1000" dirty="0"/>
          </a:p>
          <a:p>
            <a:r>
              <a:rPr lang="de-DE" sz="1000" dirty="0"/>
              <a:t>Pictures: </a:t>
            </a:r>
            <a:r>
              <a:rPr lang="de-DE" sz="1000" dirty="0">
                <a:hlinkClick r:id="rId11"/>
              </a:rPr>
              <a:t>www.iap.fraunhofer.de</a:t>
            </a:r>
            <a:r>
              <a:rPr lang="de-DE" sz="1000" dirty="0"/>
              <a:t>, </a:t>
            </a:r>
            <a:r>
              <a:rPr lang="de-DE" sz="1000" dirty="0">
                <a:hlinkClick r:id="rId12"/>
              </a:rPr>
              <a:t>www.pixabay.com</a:t>
            </a:r>
            <a:r>
              <a:rPr lang="de-DE" sz="1000" dirty="0"/>
              <a:t> </a:t>
            </a:r>
            <a:endParaRPr lang="de-DE" sz="900" dirty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302067" y="-639240"/>
            <a:ext cx="3408037" cy="361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70C0"/>
              </a:solidFill>
              <a:ea typeface="Times New Roman" pitchFamily="18" charset="0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b="1" dirty="0">
              <a:solidFill>
                <a:srgbClr val="0070C0"/>
              </a:solidFill>
              <a:ea typeface="Times New Roman" pitchFamily="18" charset="0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chemeClr val="accent1">
                  <a:lumMod val="75000"/>
                </a:schemeClr>
              </a:solidFill>
              <a:ea typeface="Times New Roman" pitchFamily="18" charset="0"/>
              <a:cs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2. DFF Summit Meeting 2023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Member Assembly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ea typeface="Times New Roman" pitchFamily="18" charset="0"/>
                <a:cs typeface="Calibri" pitchFamily="34" charset="0"/>
              </a:rPr>
              <a:t> 29</a:t>
            </a:r>
            <a:r>
              <a:rPr lang="en-US" sz="1400" b="1" baseline="30000" dirty="0">
                <a:ea typeface="Times New Roman" pitchFamily="18" charset="0"/>
                <a:cs typeface="Calibri" pitchFamily="34" charset="0"/>
              </a:rPr>
              <a:t>th</a:t>
            </a:r>
            <a:r>
              <a:rPr lang="en-US" sz="1400" b="1" dirty="0">
                <a:ea typeface="Times New Roman" pitchFamily="18" charset="0"/>
                <a:cs typeface="Calibri" pitchFamily="34" charset="0"/>
              </a:rPr>
              <a:t> /30</a:t>
            </a:r>
            <a:r>
              <a:rPr lang="en-US" sz="1400" b="1" baseline="30000" dirty="0">
                <a:ea typeface="Times New Roman" pitchFamily="18" charset="0"/>
                <a:cs typeface="Calibri" pitchFamily="34" charset="0"/>
              </a:rPr>
              <a:t>th</a:t>
            </a:r>
            <a:r>
              <a:rPr lang="en-US" sz="1400" b="1" dirty="0">
                <a:ea typeface="Times New Roman" pitchFamily="18" charset="0"/>
                <a:cs typeface="Calibri" pitchFamily="34" charset="0"/>
              </a:rPr>
              <a:t> November</a:t>
            </a:r>
            <a:br>
              <a:rPr lang="en-US" sz="1800" dirty="0">
                <a:ea typeface="Times New Roman" pitchFamily="18" charset="0"/>
                <a:cs typeface="Calibri" pitchFamily="34" charset="0"/>
              </a:rPr>
            </a:b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Calibri" pitchFamily="34" charset="0"/>
              </a:rPr>
              <a:t>h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osted by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cs typeface="Arial" pitchFamily="34" charset="0"/>
              </a:rPr>
              <a:t>SemsoTec</a:t>
            </a:r>
            <a:r>
              <a:rPr lang="en-US" sz="1400" b="1" dirty="0">
                <a:cs typeface="Arial" pitchFamily="34" charset="0"/>
              </a:rPr>
              <a:t> Group &amp; Dexerials B.V.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cs typeface="Arial" pitchFamily="34" charset="0"/>
              </a:rPr>
              <a:t>in Cham (Bavaria) / Germany</a:t>
            </a:r>
            <a:endParaRPr lang="en-US" sz="14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HMI Touch Systems - Functionality Meets Complexity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</a:t>
            </a:r>
            <a:endParaRPr lang="de-DE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037" y="6779279"/>
            <a:ext cx="1252528" cy="551112"/>
          </a:xfrm>
          <a:prstGeom prst="rect">
            <a:avLst/>
          </a:prstGeom>
        </p:spPr>
      </p:pic>
      <p:pic>
        <p:nvPicPr>
          <p:cNvPr id="3" name="Grafik 2" descr="Ein Bild, das Himmel, draußen, Gelände, Schnee enthält.&#10;&#10;Automatisch generierte Beschreibung">
            <a:extLst>
              <a:ext uri="{FF2B5EF4-FFF2-40B4-BE49-F238E27FC236}">
                <a16:creationId xmlns:a16="http://schemas.microsoft.com/office/drawing/2014/main" id="{EFA81321-A590-5E72-2422-1E8A586175E5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6" b="33380"/>
          <a:stretch/>
        </p:blipFill>
        <p:spPr>
          <a:xfrm>
            <a:off x="7313217" y="2880658"/>
            <a:ext cx="3376076" cy="1880284"/>
          </a:xfrm>
          <a:prstGeom prst="rect">
            <a:avLst/>
          </a:prstGeom>
        </p:spPr>
      </p:pic>
      <p:pic>
        <p:nvPicPr>
          <p:cNvPr id="11" name="Grafik 10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FADDAEAB-D49B-8E2A-8F82-77C9B413ABE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953" y="4986669"/>
            <a:ext cx="2625255" cy="726779"/>
          </a:xfrm>
          <a:prstGeom prst="rect">
            <a:avLst/>
          </a:prstGeom>
        </p:spPr>
      </p:pic>
      <p:pic>
        <p:nvPicPr>
          <p:cNvPr id="16" name="Grafik 15" descr="Ein Bild, das Text, Schrift, Logo, Marke enthält.&#10;&#10;Automatisch generierte Beschreibung">
            <a:extLst>
              <a:ext uri="{FF2B5EF4-FFF2-40B4-BE49-F238E27FC236}">
                <a16:creationId xmlns:a16="http://schemas.microsoft.com/office/drawing/2014/main" id="{566B208B-1F4F-16FB-91AC-D0B6C3693DC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318" y="5939176"/>
            <a:ext cx="2126164" cy="739204"/>
          </a:xfrm>
          <a:prstGeom prst="rect">
            <a:avLst/>
          </a:prstGeom>
        </p:spPr>
      </p:pic>
      <p:pic>
        <p:nvPicPr>
          <p:cNvPr id="18" name="Grafik 17" descr="Ein Bild, das Text, Gerät, Elektronisches Gerät, Multimedia enthält.&#10;&#10;Automatisch generierte Beschreibung">
            <a:extLst>
              <a:ext uri="{FF2B5EF4-FFF2-40B4-BE49-F238E27FC236}">
                <a16:creationId xmlns:a16="http://schemas.microsoft.com/office/drawing/2014/main" id="{10F15B9C-DF8A-C5C0-4856-A0A57B132D1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6" y="0"/>
            <a:ext cx="3393890" cy="2502342"/>
          </a:xfrm>
          <a:prstGeom prst="rect">
            <a:avLst/>
          </a:prstGeom>
        </p:spPr>
      </p:pic>
      <p:pic>
        <p:nvPicPr>
          <p:cNvPr id="2" name="Grafik 1" descr="Ein Bild, das Text, Im Haus, Computer, Elektronik enthält.&#10;&#10;Automatisch generierte Beschreibung">
            <a:extLst>
              <a:ext uri="{FF2B5EF4-FFF2-40B4-BE49-F238E27FC236}">
                <a16:creationId xmlns:a16="http://schemas.microsoft.com/office/drawing/2014/main" id="{BE073A75-F790-EC87-0830-BB452ACFEA2B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54"/>
          <a:stretch/>
        </p:blipFill>
        <p:spPr>
          <a:xfrm>
            <a:off x="3611856" y="2764"/>
            <a:ext cx="3469689" cy="24968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0722" y="292440"/>
            <a:ext cx="3115746" cy="746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1000" b="1" u="sng" dirty="0">
                <a:solidFill>
                  <a:srgbClr val="0070C0"/>
                </a:solidFill>
              </a:rPr>
              <a:t>Note of caution: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1000" b="1" dirty="0">
                <a:solidFill>
                  <a:srgbClr val="0070C0"/>
                </a:solidFill>
              </a:rPr>
              <a:t>As per § 3.4 of the DFF bylaws (see website)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1000" b="1" dirty="0">
                <a:solidFill>
                  <a:srgbClr val="0070C0"/>
                </a:solidFill>
              </a:rPr>
              <a:t>As DFF meetings are not covered by mutual NDAs, the DFF advises its members as well as every participant at DFF meetings to check and carefully select - in their own interests - all information provided in presentations or discussion of any kind.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b="1" u="sng" dirty="0"/>
          </a:p>
          <a:p>
            <a:r>
              <a:rPr lang="en-US" sz="900" b="1" u="sng" dirty="0"/>
              <a:t>Wednesday, November 29</a:t>
            </a:r>
            <a:r>
              <a:rPr lang="en-US" sz="900" b="1" u="sng" baseline="30000" dirty="0"/>
              <a:t>th</a:t>
            </a:r>
            <a:r>
              <a:rPr lang="en-US" sz="900" b="1" u="sng" dirty="0"/>
              <a:t> , 2023</a:t>
            </a:r>
            <a:r>
              <a:rPr lang="en-US" sz="900" dirty="0"/>
              <a:t> </a:t>
            </a:r>
          </a:p>
          <a:p>
            <a:pPr>
              <a:tabLst>
                <a:tab pos="613883" algn="l"/>
              </a:tabLst>
            </a:pPr>
            <a:endParaRPr lang="en-US" sz="900" dirty="0"/>
          </a:p>
          <a:p>
            <a:pPr>
              <a:tabLst>
                <a:tab pos="613883" algn="l"/>
              </a:tabLst>
            </a:pPr>
            <a:r>
              <a:rPr lang="en-US" sz="900" dirty="0"/>
              <a:t>12:30-13:00	Registration only for Working Group Members</a:t>
            </a:r>
            <a:endParaRPr lang="de-DE" sz="900" dirty="0"/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b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13:00-15:00  Working Group Meetings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14:00-15:20	Registration for all Attendees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lang="en-US" sz="900" b="1" i="1" dirty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b="1" i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	Networking Coffee Reception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endParaRPr lang="en-US" sz="900" b="1" u="sng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b="1" u="sng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DFF Summit Meeting, Part 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15:20-15:30</a:t>
            </a:r>
            <a:r>
              <a:rPr lang="en-US" sz="9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Joachim Schuhbauer, </a:t>
            </a:r>
            <a:r>
              <a:rPr lang="en-US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SemsoTec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Group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&amp;  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Donald Schaffer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Dexerials B.V.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Welcome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15:30-16:00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Joachim Schuhbauer &amp; Donald Schaffer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Introduction of the Cham Site and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Cooperation Scope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16:00-17:30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Joachim Schuhbauer &amp; Donald Schaffer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Factory Tours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3883" algn="l"/>
              </a:tabLst>
            </a:pP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19:00-22:00	</a:t>
            </a:r>
            <a:r>
              <a:rPr lang="en-US" sz="900" b="1" i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Dinner and Get Together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Hotel </a:t>
            </a:r>
            <a:r>
              <a:rPr lang="en-US" sz="900" i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Randsbergerhof</a:t>
            </a: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Randsbergerhofstr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. 15 - 19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93413 Cham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b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Thursday, November 30</a:t>
            </a:r>
            <a:r>
              <a:rPr lang="en-US" sz="900" b="1" u="sng" baseline="30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th</a:t>
            </a:r>
            <a:r>
              <a:rPr lang="en-US" sz="900" b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2023</a:t>
            </a:r>
            <a:endParaRPr lang="de-DE" sz="9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b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b="1" u="sng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DFF Member Assembly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endParaRPr lang="en-US" sz="900" dirty="0">
              <a:latin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r>
              <a:rPr lang="en-US" sz="900" dirty="0">
                <a:latin typeface="Calibri" pitchFamily="34" charset="0"/>
                <a:cs typeface="Arial" pitchFamily="34" charset="0"/>
              </a:rPr>
              <a:t>08:15-08:50  </a:t>
            </a:r>
            <a:r>
              <a:rPr lang="en-US" sz="9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Registration only for DFF Members </a:t>
            </a:r>
            <a:br>
              <a:rPr lang="en-US" sz="900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</a:br>
            <a:endParaRPr lang="en-US" sz="900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09:00-09:30	DFF Member Assembly</a:t>
            </a:r>
            <a:b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Dr. Armin Wedel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President DFF,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Fraunhofer IAP</a:t>
            </a:r>
            <a:b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lang="en-US" sz="900" b="1" u="sng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09:30-10:00	</a:t>
            </a:r>
            <a:r>
              <a:rPr lang="en-US" sz="900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Arrival / Registration for all Attendees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br>
              <a:rPr lang="en-US" sz="900" b="1" i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b="1" i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Networking Coffee Reception</a:t>
            </a:r>
            <a:endParaRPr lang="en-US" sz="900" b="1" i="1" u="sng" dirty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1200" b="1" i="1" dirty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751579" y="273363"/>
            <a:ext cx="3251306" cy="624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b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Thursday, November 30</a:t>
            </a:r>
            <a:r>
              <a:rPr lang="en-US" sz="900" b="1" u="sng" baseline="30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th</a:t>
            </a:r>
            <a:r>
              <a:rPr lang="en-US" sz="900" b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2023</a:t>
            </a:r>
            <a:endParaRPr lang="de-DE" sz="9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b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b="1" u="sng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DFF Summit Meeting,  Part II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b="1" u="sng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10:00-10:05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Dr. Armin Wedel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Welcome to DFF Summit Meeting, Part II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cs typeface="Arial" pitchFamily="34" charset="0"/>
              </a:rPr>
              <a:t>10:05-10:10	</a:t>
            </a:r>
            <a:r>
              <a:rPr lang="en-US" sz="900" b="1" dirty="0">
                <a:latin typeface="Calibri" pitchFamily="34" charset="0"/>
                <a:cs typeface="Arial" pitchFamily="34" charset="0"/>
              </a:rPr>
              <a:t>Joachim Schuhbauer</a:t>
            </a:r>
            <a:r>
              <a:rPr lang="en-US" sz="900" dirty="0">
                <a:latin typeface="Calibri" pitchFamily="34" charset="0"/>
                <a:cs typeface="Arial" pitchFamily="34" charset="0"/>
              </a:rPr>
              <a:t>, </a:t>
            </a:r>
            <a:r>
              <a:rPr lang="en-US" sz="900" dirty="0" err="1">
                <a:latin typeface="Calibri" pitchFamily="34" charset="0"/>
                <a:cs typeface="Arial" pitchFamily="34" charset="0"/>
              </a:rPr>
              <a:t>SemsoTec</a:t>
            </a:r>
            <a:r>
              <a:rPr lang="en-US" sz="900" dirty="0">
                <a:latin typeface="Calibri" pitchFamily="34" charset="0"/>
                <a:cs typeface="Arial" pitchFamily="34" charset="0"/>
              </a:rPr>
              <a:t> Group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900" b="1" dirty="0">
                <a:latin typeface="Calibri" pitchFamily="34" charset="0"/>
                <a:cs typeface="Arial" pitchFamily="34" charset="0"/>
              </a:rPr>
              <a:t>&amp; Donald Schaffer</a:t>
            </a:r>
            <a:r>
              <a:rPr lang="en-US" sz="900" dirty="0">
                <a:latin typeface="Calibri" pitchFamily="34" charset="0"/>
                <a:cs typeface="Arial" pitchFamily="34" charset="0"/>
              </a:rPr>
              <a:t>, Dexerials B.V.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900" i="1" dirty="0">
                <a:latin typeface="Calibri" pitchFamily="34" charset="0"/>
                <a:cs typeface="Arial" pitchFamily="34" charset="0"/>
              </a:rPr>
              <a:t>Welcome to DFF Summit Meeting, Part II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10:10-10:15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Hartmut Heske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DFF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Meeting Guidelines and Information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10:15-10:30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Joachim Schuhbauer &amp; Donald Schaffer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Company Introductions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endParaRPr lang="en-US" sz="900" b="1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10:30-10:55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Michael </a:t>
            </a:r>
            <a:r>
              <a:rPr lang="en-US" sz="9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Stuetzel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SemsoTec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Group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An Automatic Measurement System -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Demonstration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10:55-11:05  </a:t>
            </a:r>
            <a:r>
              <a:rPr lang="de-DE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Dr. Phillip Schau</a:t>
            </a: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SMR Automotive </a:t>
            </a:r>
            <a:r>
              <a:rPr lang="de-DE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Mirrors</a:t>
            </a:r>
            <a:endParaRPr lang="de-DE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Stuttgart GmbH (New Member)</a:t>
            </a:r>
            <a:b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de-DE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Company </a:t>
            </a:r>
            <a:r>
              <a:rPr lang="de-DE" sz="900" i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Introduction</a:t>
            </a:r>
            <a:endParaRPr lang="de-DE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endParaRPr lang="de-DE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11:05-11:25  </a:t>
            </a:r>
            <a:r>
              <a:rPr lang="de-DE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Dr. Tonino Greco</a:t>
            </a: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Sony Europe B.V.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026759" algn="l"/>
              </a:tabLst>
            </a:pP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Sakana Black - Blacker than the Deep Sea</a:t>
            </a: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11:25-11:45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Keisuke Tomita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Mitsubishi Gas Chemical </a:t>
            </a:r>
            <a:b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Company, Inc.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New Sheet / Film Products for Automotive </a:t>
            </a:r>
            <a:b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Applications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11:45-12:05  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Prof. Florian Suessl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Berliner Hochschule </a:t>
            </a:r>
            <a:r>
              <a:rPr lang="en-US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fuer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b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Technik (BHT)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High Dynamic Range (HDR) – From Image </a:t>
            </a:r>
            <a:b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Capturing to Display Output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12:05-12:25  </a:t>
            </a:r>
            <a:r>
              <a:rPr lang="de-DE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Dr. Kira Fries &amp; Dr. Peter König,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INM-Leibniz-Institut für Neue Materialien   </a:t>
            </a:r>
            <a:b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gGmbH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Low Volume Production Methods for Optical </a:t>
            </a:r>
            <a:b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Clear Capacitive Touch Sensors</a:t>
            </a: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257723" y="91011"/>
            <a:ext cx="3129537" cy="758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b="1" i="1" dirty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b="1" i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12:25-13:15	Group Foto &amp; Networking Lunch</a:t>
            </a:r>
            <a:b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13:15-13:35 	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Dr. Ingo Rotscholl, </a:t>
            </a:r>
            <a:r>
              <a:rPr lang="en-US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TechnoTeam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Bildverarbeitung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b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GmbH, Working Group Halo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Presentation of Recent Measurement Results </a:t>
            </a:r>
            <a:b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and Conclusions Drawn so far</a:t>
            </a:r>
            <a:b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	</a:t>
            </a:r>
            <a:b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13:35-13:45  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Klaus </a:t>
            </a:r>
            <a:r>
              <a:rPr lang="en-US" sz="9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Wammes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Wammes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&amp; Partner GmbH,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Working Group System Integration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Status and Outlook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13:45-13:55  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Prof. Dr. Wolfgang Weinhold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ISPA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Proposal to Set Up a Working Group: Human- </a:t>
            </a:r>
            <a:b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Factor Tactile </a:t>
            </a:r>
            <a:r>
              <a:rPr lang="en-US" sz="900" i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Haptik</a:t>
            </a: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13:55-14:15  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Vladimir </a:t>
            </a:r>
            <a:r>
              <a:rPr lang="en-US" sz="9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Petkow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SMR Automotive </a:t>
            </a:r>
            <a:r>
              <a:rPr lang="de-DE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Mirrors</a:t>
            </a: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b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de-DE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Stuttgart GmbH</a:t>
            </a:r>
            <a:b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CMS Display Development and the Ongoing </a:t>
            </a:r>
            <a:b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Challenges and Solutions</a:t>
            </a:r>
            <a:endParaRPr lang="en-US" sz="900" i="1" dirty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14:15-14:35	</a:t>
            </a:r>
            <a:r>
              <a:rPr lang="en-US" sz="9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HoSik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Kim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KEIWA Inc.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Optical Products for Automotive Applications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14:35-14:55	</a:t>
            </a:r>
            <a:r>
              <a:rPr lang="en-US" sz="9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PRIde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Wang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BenQMaterials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Corp.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Optical Decoration Film – The Hidden Display </a:t>
            </a:r>
            <a:b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Technology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b="1" i="1" dirty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14:55-15:15	Networking Coffee Break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15:15-15:35	</a:t>
            </a:r>
            <a:r>
              <a:rPr lang="en-US" sz="9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Sadzida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Kratz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BMW AG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Complexity in Automotive Touch Application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15:35-16:15  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Dr. Michael </a:t>
            </a:r>
            <a:r>
              <a:rPr lang="en-US" sz="9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Schlipf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FPS GmbH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PFAS -  Status Quo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Martin </a:t>
            </a:r>
            <a:r>
              <a:rPr lang="en-US" sz="900" b="1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Saeckl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lang="en-US" sz="900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Dainkin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Chemical Europe GmbH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</a:t>
            </a:r>
            <a:r>
              <a:rPr lang="en-US" sz="900" i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PFAS - Political Process and Background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16:15-16:25  </a:t>
            </a:r>
            <a:r>
              <a:rPr lang="en-US" sz="9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Hartmut Heske</a:t>
            </a: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DFF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Wrap Up and Farewell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15693" algn="l"/>
              </a:tabLst>
            </a:pPr>
            <a:endParaRPr lang="en-US" sz="900" i="1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867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Microsoft Office PowerPoint</Application>
  <PresentationFormat>Benutzerdefiniert</PresentationFormat>
  <Paragraphs>204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FrutigerLTW02</vt:lpstr>
      <vt:lpstr>Larissa-Design</vt:lpstr>
      <vt:lpstr>PowerPoint-Präsentation</vt:lpstr>
      <vt:lpstr>PowerPoint-Präsentation</vt:lpstr>
    </vt:vector>
  </TitlesOfParts>
  <Company>AGILeVIA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Anita Wedel</dc:creator>
  <cp:lastModifiedBy>Anita Wedel</cp:lastModifiedBy>
  <cp:revision>247</cp:revision>
  <cp:lastPrinted>2023-11-05T16:55:42Z</cp:lastPrinted>
  <dcterms:created xsi:type="dcterms:W3CDTF">2014-12-02T11:11:26Z</dcterms:created>
  <dcterms:modified xsi:type="dcterms:W3CDTF">2023-11-05T17:05:47Z</dcterms:modified>
</cp:coreProperties>
</file>