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48" r:id="rId1"/>
  </p:sldMasterIdLst>
  <p:notesMasterIdLst>
    <p:notesMasterId r:id="rId4"/>
  </p:notesMasterIdLst>
  <p:sldIdLst>
    <p:sldId id="257" r:id="rId2"/>
    <p:sldId id="258" r:id="rId3"/>
  </p:sldIdLst>
  <p:sldSz cx="10693400" cy="7561263"/>
  <p:notesSz cx="6858000" cy="9945688"/>
  <p:defaultTextStyle>
    <a:defPPr>
      <a:defRPr lang="de-DE"/>
    </a:defPPr>
    <a:lvl1pPr marL="0" algn="l" defTabSz="104305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1pPr>
    <a:lvl2pPr marL="521528" algn="l" defTabSz="104305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2pPr>
    <a:lvl3pPr marL="1043056" algn="l" defTabSz="104305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3pPr>
    <a:lvl4pPr marL="1564584" algn="l" defTabSz="104305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4pPr>
    <a:lvl5pPr marL="2086112" algn="l" defTabSz="104305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5pPr>
    <a:lvl6pPr marL="2607640" algn="l" defTabSz="104305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6pPr>
    <a:lvl7pPr marL="3129168" algn="l" defTabSz="104305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7pPr>
    <a:lvl8pPr marL="3650696" algn="l" defTabSz="104305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8pPr>
    <a:lvl9pPr marL="4172224" algn="l" defTabSz="104305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382">
          <p15:clr>
            <a:srgbClr val="A4A3A4"/>
          </p15:clr>
        </p15:guide>
        <p15:guide id="2" pos="3368">
          <p15:clr>
            <a:srgbClr val="A4A3A4"/>
          </p15:clr>
        </p15:guide>
        <p15:guide id="3" orient="horz" pos="1701">
          <p15:clr>
            <a:srgbClr val="A4A3A4"/>
          </p15:clr>
        </p15:guide>
        <p15:guide id="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ittlere Formatvorlag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1411" y="58"/>
      </p:cViewPr>
      <p:guideLst>
        <p:guide orient="horz" pos="2382"/>
        <p:guide pos="3368"/>
        <p:guide orient="horz" pos="1701"/>
        <p:guide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3" y="1"/>
            <a:ext cx="2972004" cy="496744"/>
          </a:xfrm>
          <a:prstGeom prst="rect">
            <a:avLst/>
          </a:prstGeom>
        </p:spPr>
        <p:txBody>
          <a:bodyPr vert="horz" lIns="88617" tIns="44310" rIns="88617" bIns="44310" rtlCol="0"/>
          <a:lstStyle>
            <a:lvl1pPr algn="l">
              <a:defRPr sz="11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465" y="1"/>
            <a:ext cx="2972004" cy="496744"/>
          </a:xfrm>
          <a:prstGeom prst="rect">
            <a:avLst/>
          </a:prstGeom>
        </p:spPr>
        <p:txBody>
          <a:bodyPr vert="horz" lIns="88617" tIns="44310" rIns="88617" bIns="44310" rtlCol="0"/>
          <a:lstStyle>
            <a:lvl1pPr algn="r">
              <a:defRPr sz="1100"/>
            </a:lvl1pPr>
          </a:lstStyle>
          <a:p>
            <a:fld id="{46534F35-7BD0-4DE5-9D78-7A5D7273ACA7}" type="datetimeFigureOut">
              <a:rPr lang="de-DE" smtClean="0"/>
              <a:pPr/>
              <a:t>05.11.2023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792163" y="747713"/>
            <a:ext cx="5273675" cy="37290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88617" tIns="44310" rIns="88617" bIns="4431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495" y="4723700"/>
            <a:ext cx="5487014" cy="4475329"/>
          </a:xfrm>
          <a:prstGeom prst="rect">
            <a:avLst/>
          </a:prstGeom>
        </p:spPr>
        <p:txBody>
          <a:bodyPr vert="horz" lIns="88617" tIns="44310" rIns="88617" bIns="44310" rtlCol="0">
            <a:normAutofit/>
          </a:bodyPr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3" y="9447402"/>
            <a:ext cx="2972004" cy="496744"/>
          </a:xfrm>
          <a:prstGeom prst="rect">
            <a:avLst/>
          </a:prstGeom>
        </p:spPr>
        <p:txBody>
          <a:bodyPr vert="horz" lIns="88617" tIns="44310" rIns="88617" bIns="44310" rtlCol="0" anchor="b"/>
          <a:lstStyle>
            <a:lvl1pPr algn="l">
              <a:defRPr sz="11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465" y="9447402"/>
            <a:ext cx="2972004" cy="496744"/>
          </a:xfrm>
          <a:prstGeom prst="rect">
            <a:avLst/>
          </a:prstGeom>
        </p:spPr>
        <p:txBody>
          <a:bodyPr vert="horz" lIns="88617" tIns="44310" rIns="88617" bIns="44310" rtlCol="0" anchor="b"/>
          <a:lstStyle>
            <a:lvl1pPr algn="r">
              <a:defRPr sz="1100"/>
            </a:lvl1pPr>
          </a:lstStyle>
          <a:p>
            <a:fld id="{95A7CE99-3A84-4249-9EF6-C1E898B7A1EE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70198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A7CE99-3A84-4249-9EF6-C1E898B7A1EE}" type="slidenum">
              <a:rPr lang="de-DE" smtClean="0"/>
              <a:pPr/>
              <a:t>1</a:t>
            </a:fld>
            <a:endParaRPr lang="de-DE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A7CE99-3A84-4249-9EF6-C1E898B7A1EE}" type="slidenum">
              <a:rPr lang="de-DE" smtClean="0"/>
              <a:pPr/>
              <a:t>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783720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802005" y="2348893"/>
            <a:ext cx="9089390" cy="1620771"/>
          </a:xfr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604010" y="4284716"/>
            <a:ext cx="7485380" cy="193232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2152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4305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6458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861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6076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1291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6506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1722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/>
              <a:t>Formatvorlage des Untertitelmasters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688968-2AE7-4BAC-9F7D-3F69CB82FBCE}" type="datetimeFigureOut">
              <a:rPr lang="de-DE" smtClean="0"/>
              <a:pPr/>
              <a:t>05.11.2023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6739D0-CC55-4445-991D-89F847E5B06A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688968-2AE7-4BAC-9F7D-3F69CB82FBCE}" type="datetimeFigureOut">
              <a:rPr lang="de-DE" smtClean="0"/>
              <a:pPr/>
              <a:t>05.11.2023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6739D0-CC55-4445-991D-89F847E5B06A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7752715" y="302802"/>
            <a:ext cx="2406015" cy="6451578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534670" y="302802"/>
            <a:ext cx="7039822" cy="6451578"/>
          </a:xfrm>
        </p:spPr>
        <p:txBody>
          <a:bodyPr vert="eaVert"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688968-2AE7-4BAC-9F7D-3F69CB82FBCE}" type="datetimeFigureOut">
              <a:rPr lang="de-DE" smtClean="0"/>
              <a:pPr/>
              <a:t>05.11.2023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6739D0-CC55-4445-991D-89F847E5B06A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688968-2AE7-4BAC-9F7D-3F69CB82FBCE}" type="datetimeFigureOut">
              <a:rPr lang="de-DE" smtClean="0"/>
              <a:pPr/>
              <a:t>05.11.2023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6739D0-CC55-4445-991D-89F847E5B06A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44705" y="4858812"/>
            <a:ext cx="9089390" cy="1501751"/>
          </a:xfrm>
        </p:spPr>
        <p:txBody>
          <a:bodyPr anchor="t"/>
          <a:lstStyle>
            <a:lvl1pPr algn="l">
              <a:defRPr sz="4600" b="1" cap="all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44705" y="3204786"/>
            <a:ext cx="9089390" cy="1654026"/>
          </a:xfrm>
        </p:spPr>
        <p:txBody>
          <a:bodyPr anchor="b"/>
          <a:lstStyle>
            <a:lvl1pPr marL="0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1pPr>
            <a:lvl2pPr marL="521528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2pPr>
            <a:lvl3pPr marL="104305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6458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8611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60764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12916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65069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17222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688968-2AE7-4BAC-9F7D-3F69CB82FBCE}" type="datetimeFigureOut">
              <a:rPr lang="de-DE" smtClean="0"/>
              <a:pPr/>
              <a:t>05.11.2023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6739D0-CC55-4445-991D-89F847E5B06A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534670" y="1764295"/>
            <a:ext cx="4722918" cy="4990084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5435812" y="1764295"/>
            <a:ext cx="4722918" cy="4990084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688968-2AE7-4BAC-9F7D-3F69CB82FBCE}" type="datetimeFigureOut">
              <a:rPr lang="de-DE" smtClean="0"/>
              <a:pPr/>
              <a:t>05.11.2023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6739D0-CC55-4445-991D-89F847E5B06A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534670" y="1692533"/>
            <a:ext cx="4724775" cy="705367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21528" indent="0">
              <a:buNone/>
              <a:defRPr sz="2300" b="1"/>
            </a:lvl2pPr>
            <a:lvl3pPr marL="1043056" indent="0">
              <a:buNone/>
              <a:defRPr sz="2100" b="1"/>
            </a:lvl3pPr>
            <a:lvl4pPr marL="1564584" indent="0">
              <a:buNone/>
              <a:defRPr sz="1800" b="1"/>
            </a:lvl4pPr>
            <a:lvl5pPr marL="2086112" indent="0">
              <a:buNone/>
              <a:defRPr sz="1800" b="1"/>
            </a:lvl5pPr>
            <a:lvl6pPr marL="2607640" indent="0">
              <a:buNone/>
              <a:defRPr sz="1800" b="1"/>
            </a:lvl6pPr>
            <a:lvl7pPr marL="3129168" indent="0">
              <a:buNone/>
              <a:defRPr sz="1800" b="1"/>
            </a:lvl7pPr>
            <a:lvl8pPr marL="3650696" indent="0">
              <a:buNone/>
              <a:defRPr sz="1800" b="1"/>
            </a:lvl8pPr>
            <a:lvl9pPr marL="4172224" indent="0">
              <a:buNone/>
              <a:defRPr sz="1800" b="1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534670" y="2397901"/>
            <a:ext cx="4724775" cy="4356478"/>
          </a:xfrm>
        </p:spPr>
        <p:txBody>
          <a:bodyPr/>
          <a:lstStyle>
            <a:lvl1pPr>
              <a:defRPr sz="2700"/>
            </a:lvl1pPr>
            <a:lvl2pPr>
              <a:defRPr sz="2300"/>
            </a:lvl2pPr>
            <a:lvl3pPr>
              <a:defRPr sz="21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5432099" y="1692533"/>
            <a:ext cx="4726631" cy="705367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21528" indent="0">
              <a:buNone/>
              <a:defRPr sz="2300" b="1"/>
            </a:lvl2pPr>
            <a:lvl3pPr marL="1043056" indent="0">
              <a:buNone/>
              <a:defRPr sz="2100" b="1"/>
            </a:lvl3pPr>
            <a:lvl4pPr marL="1564584" indent="0">
              <a:buNone/>
              <a:defRPr sz="1800" b="1"/>
            </a:lvl4pPr>
            <a:lvl5pPr marL="2086112" indent="0">
              <a:buNone/>
              <a:defRPr sz="1800" b="1"/>
            </a:lvl5pPr>
            <a:lvl6pPr marL="2607640" indent="0">
              <a:buNone/>
              <a:defRPr sz="1800" b="1"/>
            </a:lvl6pPr>
            <a:lvl7pPr marL="3129168" indent="0">
              <a:buNone/>
              <a:defRPr sz="1800" b="1"/>
            </a:lvl7pPr>
            <a:lvl8pPr marL="3650696" indent="0">
              <a:buNone/>
              <a:defRPr sz="1800" b="1"/>
            </a:lvl8pPr>
            <a:lvl9pPr marL="4172224" indent="0">
              <a:buNone/>
              <a:defRPr sz="1800" b="1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5432099" y="2397901"/>
            <a:ext cx="4726631" cy="4356478"/>
          </a:xfrm>
        </p:spPr>
        <p:txBody>
          <a:bodyPr/>
          <a:lstStyle>
            <a:lvl1pPr>
              <a:defRPr sz="2700"/>
            </a:lvl1pPr>
            <a:lvl2pPr>
              <a:defRPr sz="2300"/>
            </a:lvl2pPr>
            <a:lvl3pPr>
              <a:defRPr sz="21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688968-2AE7-4BAC-9F7D-3F69CB82FBCE}" type="datetimeFigureOut">
              <a:rPr lang="de-DE" smtClean="0"/>
              <a:pPr/>
              <a:t>05.11.2023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6739D0-CC55-4445-991D-89F847E5B06A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688968-2AE7-4BAC-9F7D-3F69CB82FBCE}" type="datetimeFigureOut">
              <a:rPr lang="de-DE" smtClean="0"/>
              <a:pPr/>
              <a:t>05.11.2023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6739D0-CC55-4445-991D-89F847E5B06A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688968-2AE7-4BAC-9F7D-3F69CB82FBCE}" type="datetimeFigureOut">
              <a:rPr lang="de-DE" smtClean="0"/>
              <a:pPr/>
              <a:t>05.11.2023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6739D0-CC55-4445-991D-89F847E5B06A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34671" y="301050"/>
            <a:ext cx="3518055" cy="1281214"/>
          </a:xfrm>
        </p:spPr>
        <p:txBody>
          <a:bodyPr anchor="b"/>
          <a:lstStyle>
            <a:lvl1pPr algn="l">
              <a:defRPr sz="23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180822" y="301051"/>
            <a:ext cx="5977908" cy="6453328"/>
          </a:xfrm>
        </p:spPr>
        <p:txBody>
          <a:bodyPr/>
          <a:lstStyle>
            <a:lvl1pPr>
              <a:defRPr sz="3700"/>
            </a:lvl1pPr>
            <a:lvl2pPr>
              <a:defRPr sz="3200"/>
            </a:lvl2pPr>
            <a:lvl3pPr>
              <a:defRPr sz="27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534671" y="1582265"/>
            <a:ext cx="3518055" cy="5172114"/>
          </a:xfrm>
        </p:spPr>
        <p:txBody>
          <a:bodyPr/>
          <a:lstStyle>
            <a:lvl1pPr marL="0" indent="0">
              <a:buNone/>
              <a:defRPr sz="1600"/>
            </a:lvl1pPr>
            <a:lvl2pPr marL="521528" indent="0">
              <a:buNone/>
              <a:defRPr sz="1400"/>
            </a:lvl2pPr>
            <a:lvl3pPr marL="1043056" indent="0">
              <a:buNone/>
              <a:defRPr sz="1100"/>
            </a:lvl3pPr>
            <a:lvl4pPr marL="1564584" indent="0">
              <a:buNone/>
              <a:defRPr sz="1000"/>
            </a:lvl4pPr>
            <a:lvl5pPr marL="2086112" indent="0">
              <a:buNone/>
              <a:defRPr sz="1000"/>
            </a:lvl5pPr>
            <a:lvl6pPr marL="2607640" indent="0">
              <a:buNone/>
              <a:defRPr sz="1000"/>
            </a:lvl6pPr>
            <a:lvl7pPr marL="3129168" indent="0">
              <a:buNone/>
              <a:defRPr sz="1000"/>
            </a:lvl7pPr>
            <a:lvl8pPr marL="3650696" indent="0">
              <a:buNone/>
              <a:defRPr sz="1000"/>
            </a:lvl8pPr>
            <a:lvl9pPr marL="4172224" indent="0">
              <a:buNone/>
              <a:defRPr sz="1000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688968-2AE7-4BAC-9F7D-3F69CB82FBCE}" type="datetimeFigureOut">
              <a:rPr lang="de-DE" smtClean="0"/>
              <a:pPr/>
              <a:t>05.11.2023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6739D0-CC55-4445-991D-89F847E5B06A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095981" y="5292884"/>
            <a:ext cx="6416040" cy="624855"/>
          </a:xfrm>
        </p:spPr>
        <p:txBody>
          <a:bodyPr anchor="b"/>
          <a:lstStyle>
            <a:lvl1pPr algn="l">
              <a:defRPr sz="23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2095981" y="675613"/>
            <a:ext cx="6416040" cy="4536758"/>
          </a:xfrm>
        </p:spPr>
        <p:txBody>
          <a:bodyPr/>
          <a:lstStyle>
            <a:lvl1pPr marL="0" indent="0">
              <a:buNone/>
              <a:defRPr sz="3700"/>
            </a:lvl1pPr>
            <a:lvl2pPr marL="521528" indent="0">
              <a:buNone/>
              <a:defRPr sz="3200"/>
            </a:lvl2pPr>
            <a:lvl3pPr marL="1043056" indent="0">
              <a:buNone/>
              <a:defRPr sz="2700"/>
            </a:lvl3pPr>
            <a:lvl4pPr marL="1564584" indent="0">
              <a:buNone/>
              <a:defRPr sz="2300"/>
            </a:lvl4pPr>
            <a:lvl5pPr marL="2086112" indent="0">
              <a:buNone/>
              <a:defRPr sz="2300"/>
            </a:lvl5pPr>
            <a:lvl6pPr marL="2607640" indent="0">
              <a:buNone/>
              <a:defRPr sz="2300"/>
            </a:lvl6pPr>
            <a:lvl7pPr marL="3129168" indent="0">
              <a:buNone/>
              <a:defRPr sz="2300"/>
            </a:lvl7pPr>
            <a:lvl8pPr marL="3650696" indent="0">
              <a:buNone/>
              <a:defRPr sz="2300"/>
            </a:lvl8pPr>
            <a:lvl9pPr marL="4172224" indent="0">
              <a:buNone/>
              <a:defRPr sz="23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2095981" y="5917739"/>
            <a:ext cx="6416040" cy="887398"/>
          </a:xfrm>
        </p:spPr>
        <p:txBody>
          <a:bodyPr/>
          <a:lstStyle>
            <a:lvl1pPr marL="0" indent="0">
              <a:buNone/>
              <a:defRPr sz="1600"/>
            </a:lvl1pPr>
            <a:lvl2pPr marL="521528" indent="0">
              <a:buNone/>
              <a:defRPr sz="1400"/>
            </a:lvl2pPr>
            <a:lvl3pPr marL="1043056" indent="0">
              <a:buNone/>
              <a:defRPr sz="1100"/>
            </a:lvl3pPr>
            <a:lvl4pPr marL="1564584" indent="0">
              <a:buNone/>
              <a:defRPr sz="1000"/>
            </a:lvl4pPr>
            <a:lvl5pPr marL="2086112" indent="0">
              <a:buNone/>
              <a:defRPr sz="1000"/>
            </a:lvl5pPr>
            <a:lvl6pPr marL="2607640" indent="0">
              <a:buNone/>
              <a:defRPr sz="1000"/>
            </a:lvl6pPr>
            <a:lvl7pPr marL="3129168" indent="0">
              <a:buNone/>
              <a:defRPr sz="1000"/>
            </a:lvl7pPr>
            <a:lvl8pPr marL="3650696" indent="0">
              <a:buNone/>
              <a:defRPr sz="1000"/>
            </a:lvl8pPr>
            <a:lvl9pPr marL="4172224" indent="0">
              <a:buNone/>
              <a:defRPr sz="1000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688968-2AE7-4BAC-9F7D-3F69CB82FBCE}" type="datetimeFigureOut">
              <a:rPr lang="de-DE" smtClean="0"/>
              <a:pPr/>
              <a:t>05.11.2023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6739D0-CC55-4445-991D-89F847E5B06A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534670" y="302801"/>
            <a:ext cx="9624060" cy="1260211"/>
          </a:xfrm>
          <a:prstGeom prst="rect">
            <a:avLst/>
          </a:prstGeom>
        </p:spPr>
        <p:txBody>
          <a:bodyPr vert="horz" lIns="104306" tIns="52153" rIns="104306" bIns="52153" rtlCol="0" anchor="ctr">
            <a:normAutofit/>
          </a:bodyPr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534670" y="1764295"/>
            <a:ext cx="9624060" cy="4990084"/>
          </a:xfrm>
          <a:prstGeom prst="rect">
            <a:avLst/>
          </a:prstGeom>
        </p:spPr>
        <p:txBody>
          <a:bodyPr vert="horz" lIns="104306" tIns="52153" rIns="104306" bIns="52153" rtlCol="0">
            <a:normAutofit/>
          </a:bodyPr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534670" y="7008171"/>
            <a:ext cx="2495127" cy="402567"/>
          </a:xfrm>
          <a:prstGeom prst="rect">
            <a:avLst/>
          </a:prstGeom>
        </p:spPr>
        <p:txBody>
          <a:bodyPr vert="horz" lIns="104306" tIns="52153" rIns="104306" bIns="52153" rtlCol="0" anchor="ctr"/>
          <a:lstStyle>
            <a:lvl1pPr algn="l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688968-2AE7-4BAC-9F7D-3F69CB82FBCE}" type="datetimeFigureOut">
              <a:rPr lang="de-DE" smtClean="0"/>
              <a:pPr/>
              <a:t>05.11.2023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653579" y="7008171"/>
            <a:ext cx="3386243" cy="402567"/>
          </a:xfrm>
          <a:prstGeom prst="rect">
            <a:avLst/>
          </a:prstGeom>
        </p:spPr>
        <p:txBody>
          <a:bodyPr vert="horz" lIns="104306" tIns="52153" rIns="104306" bIns="52153" rtlCol="0" anchor="ctr"/>
          <a:lstStyle>
            <a:lvl1pPr algn="ctr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7663603" y="7008171"/>
            <a:ext cx="2495127" cy="402567"/>
          </a:xfrm>
          <a:prstGeom prst="rect">
            <a:avLst/>
          </a:prstGeom>
        </p:spPr>
        <p:txBody>
          <a:bodyPr vert="horz" lIns="104306" tIns="52153" rIns="104306" bIns="52153" rtlCol="0" anchor="ctr"/>
          <a:lstStyle>
            <a:lvl1pPr algn="r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6739D0-CC55-4445-991D-89F847E5B06A}" type="slidenum">
              <a:rPr lang="de-DE" smtClean="0"/>
              <a:pPr/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43056" rtl="0" eaLnBrk="1" latinLnBrk="0" hangingPunct="1">
        <a:spcBef>
          <a:spcPct val="0"/>
        </a:spcBef>
        <a:buNone/>
        <a:defRPr sz="5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91146" indent="-391146" algn="l" defTabSz="1043056" rtl="0" eaLnBrk="1" latinLnBrk="0" hangingPunct="1">
        <a:spcBef>
          <a:spcPct val="20000"/>
        </a:spcBef>
        <a:buFont typeface="Arial" pitchFamily="34" charset="0"/>
        <a:buChar char="•"/>
        <a:defRPr sz="3700" kern="1200">
          <a:solidFill>
            <a:schemeClr val="tx1"/>
          </a:solidFill>
          <a:latin typeface="+mn-lt"/>
          <a:ea typeface="+mn-ea"/>
          <a:cs typeface="+mn-cs"/>
        </a:defRPr>
      </a:lvl1pPr>
      <a:lvl2pPr marL="847483" indent="-325955" algn="l" defTabSz="1043056" rtl="0" eaLnBrk="1" latinLnBrk="0" hangingPunct="1">
        <a:spcBef>
          <a:spcPct val="20000"/>
        </a:spcBef>
        <a:buFont typeface="Arial" pitchFamily="34" charset="0"/>
        <a:buChar char="–"/>
        <a:defRPr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303820" indent="-260764" algn="l" defTabSz="1043056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825348" indent="-260764" algn="l" defTabSz="1043056" rtl="0" eaLnBrk="1" latinLnBrk="0" hangingPunct="1">
        <a:spcBef>
          <a:spcPct val="20000"/>
        </a:spcBef>
        <a:buFont typeface="Arial" pitchFamily="34" charset="0"/>
        <a:buChar char="–"/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46876" indent="-260764" algn="l" defTabSz="1043056" rtl="0" eaLnBrk="1" latinLnBrk="0" hangingPunct="1">
        <a:spcBef>
          <a:spcPct val="20000"/>
        </a:spcBef>
        <a:buFont typeface="Arial" pitchFamily="34" charset="0"/>
        <a:buChar char="»"/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868404" indent="-260764" algn="l" defTabSz="1043056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389932" indent="-260764" algn="l" defTabSz="1043056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3911460" indent="-260764" algn="l" defTabSz="1043056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432988" indent="-260764" algn="l" defTabSz="1043056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21528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43056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564584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086112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07640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29168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650696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172224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mailto:info@hotel-lobmeyer.de" TargetMode="External"/><Relationship Id="rId13" Type="http://schemas.openxmlformats.org/officeDocument/2006/relationships/image" Target="../media/image1.png"/><Relationship Id="rId18" Type="http://schemas.openxmlformats.org/officeDocument/2006/relationships/image" Target="../media/image6.jpeg"/><Relationship Id="rId3" Type="http://schemas.openxmlformats.org/officeDocument/2006/relationships/hyperlink" Target="https://parkhotel-cham.de/" TargetMode="External"/><Relationship Id="rId7" Type="http://schemas.openxmlformats.org/officeDocument/2006/relationships/hyperlink" Target="https://hotel-lobmeyer.de/" TargetMode="External"/><Relationship Id="rId12" Type="http://schemas.openxmlformats.org/officeDocument/2006/relationships/hyperlink" Target="http://www.pixabay.com/" TargetMode="External"/><Relationship Id="rId17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hyperlink" Target="mailto:mail@gasthof-baeckerwirt.de" TargetMode="External"/><Relationship Id="rId11" Type="http://schemas.openxmlformats.org/officeDocument/2006/relationships/hyperlink" Target="http://www.gira.de/" TargetMode="External"/><Relationship Id="rId5" Type="http://schemas.openxmlformats.org/officeDocument/2006/relationships/hyperlink" Target="https://gasthof-baeckerwirt.de/" TargetMode="External"/><Relationship Id="rId15" Type="http://schemas.openxmlformats.org/officeDocument/2006/relationships/image" Target="../media/image3.jpeg"/><Relationship Id="rId10" Type="http://schemas.openxmlformats.org/officeDocument/2006/relationships/hyperlink" Target="https://www.randsbergerhof.de/" TargetMode="External"/><Relationship Id="rId4" Type="http://schemas.openxmlformats.org/officeDocument/2006/relationships/hyperlink" Target="mailto:info@parkhotel-cham.de" TargetMode="External"/><Relationship Id="rId9" Type="http://schemas.openxmlformats.org/officeDocument/2006/relationships/hyperlink" Target="mailto:anita.wedel@displayforum.de" TargetMode="External"/><Relationship Id="rId1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hteck 12"/>
          <p:cNvSpPr/>
          <p:nvPr/>
        </p:nvSpPr>
        <p:spPr>
          <a:xfrm>
            <a:off x="90116" y="2496814"/>
            <a:ext cx="3312368" cy="58085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1200" b="1" u="sng" dirty="0">
                <a:solidFill>
                  <a:schemeClr val="accent1">
                    <a:lumMod val="75000"/>
                  </a:schemeClr>
                </a:solidFill>
              </a:rPr>
              <a:t>HOTEL RECOMMENDATIONS / REGISTRATION</a:t>
            </a:r>
            <a:br>
              <a:rPr lang="de-DE" sz="1000" b="1" dirty="0"/>
            </a:br>
            <a:endParaRPr lang="de-DE" sz="1000" b="1" dirty="0"/>
          </a:p>
          <a:p>
            <a:r>
              <a:rPr lang="de-DE" sz="1100" b="1" dirty="0">
                <a:solidFill>
                  <a:schemeClr val="accent1">
                    <a:lumMod val="75000"/>
                  </a:schemeClr>
                </a:solidFill>
              </a:rPr>
              <a:t>Hotel </a:t>
            </a:r>
            <a:r>
              <a:rPr lang="de-DE" sz="1100" b="1" dirty="0" err="1">
                <a:solidFill>
                  <a:schemeClr val="accent1">
                    <a:lumMod val="75000"/>
                  </a:schemeClr>
                </a:solidFill>
              </a:rPr>
              <a:t>Randsbergerhof</a:t>
            </a:r>
            <a:br>
              <a:rPr lang="de-DE" sz="1100" b="1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de-DE" sz="1100" b="1" dirty="0">
                <a:solidFill>
                  <a:srgbClr val="FF0000"/>
                </a:solidFill>
              </a:rPr>
              <a:t>(</a:t>
            </a:r>
            <a:r>
              <a:rPr lang="de-DE" sz="1100" dirty="0" err="1">
                <a:solidFill>
                  <a:srgbClr val="FF0000"/>
                </a:solidFill>
              </a:rPr>
              <a:t>please</a:t>
            </a:r>
            <a:r>
              <a:rPr lang="de-DE" sz="1100" dirty="0">
                <a:solidFill>
                  <a:srgbClr val="FF0000"/>
                </a:solidFill>
              </a:rPr>
              <a:t> </a:t>
            </a:r>
            <a:r>
              <a:rPr lang="de-DE" sz="1100" dirty="0" err="1">
                <a:solidFill>
                  <a:srgbClr val="FF0000"/>
                </a:solidFill>
              </a:rPr>
              <a:t>see</a:t>
            </a:r>
            <a:r>
              <a:rPr lang="de-DE" sz="1100" dirty="0">
                <a:solidFill>
                  <a:srgbClr val="FF0000"/>
                </a:solidFill>
              </a:rPr>
              <a:t> Dinner Location)</a:t>
            </a:r>
          </a:p>
          <a:p>
            <a:endParaRPr lang="de-DE" sz="1100" b="1" dirty="0">
              <a:solidFill>
                <a:schemeClr val="tx2"/>
              </a:solidFill>
            </a:endParaRPr>
          </a:p>
          <a:p>
            <a:r>
              <a:rPr lang="de-DE" sz="1100" b="1" dirty="0">
                <a:solidFill>
                  <a:schemeClr val="tx2"/>
                </a:solidFill>
              </a:rPr>
              <a:t>Parkhotel Cham  </a:t>
            </a:r>
          </a:p>
          <a:p>
            <a:r>
              <a:rPr lang="de-DE" sz="1100" dirty="0"/>
              <a:t>Prälat-Wolker-Str. 5</a:t>
            </a:r>
          </a:p>
          <a:p>
            <a:r>
              <a:rPr lang="de-DE" sz="1100" dirty="0"/>
              <a:t>93413 Cham, Germany </a:t>
            </a:r>
          </a:p>
          <a:p>
            <a:r>
              <a:rPr lang="de-DE" sz="1100" dirty="0">
                <a:hlinkClick r:id="rId3"/>
              </a:rPr>
              <a:t>https://parkhotel-cham.de</a:t>
            </a:r>
            <a:endParaRPr lang="de-DE" sz="1100" dirty="0"/>
          </a:p>
          <a:p>
            <a:r>
              <a:rPr lang="de-DE" sz="1100" dirty="0"/>
              <a:t>Phone: +49 (0) 9971 395-0</a:t>
            </a:r>
          </a:p>
          <a:p>
            <a:r>
              <a:rPr lang="de-DE" sz="1100" dirty="0"/>
              <a:t>E-Mail: </a:t>
            </a:r>
            <a:r>
              <a:rPr lang="de-DE" sz="1100" dirty="0">
                <a:hlinkClick r:id="rId4"/>
              </a:rPr>
              <a:t>info@parkhotel-cham.de</a:t>
            </a:r>
            <a:endParaRPr lang="de-DE" sz="1100" dirty="0"/>
          </a:p>
          <a:p>
            <a:endParaRPr lang="de-DE" sz="1100" b="1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de-DE" sz="1100" b="1" dirty="0">
                <a:solidFill>
                  <a:schemeClr val="accent1">
                    <a:lumMod val="75000"/>
                  </a:schemeClr>
                </a:solidFill>
              </a:rPr>
              <a:t>Gasthof zum Bäckerwirt </a:t>
            </a:r>
          </a:p>
          <a:p>
            <a:r>
              <a:rPr lang="de-DE" sz="1100" dirty="0" err="1"/>
              <a:t>Chamerstrasse</a:t>
            </a:r>
            <a:r>
              <a:rPr lang="de-DE" sz="1100" dirty="0"/>
              <a:t> 5</a:t>
            </a:r>
          </a:p>
          <a:p>
            <a:r>
              <a:rPr lang="de-DE" sz="1100" dirty="0"/>
              <a:t>93466 Chamerau; Germany</a:t>
            </a:r>
          </a:p>
          <a:p>
            <a:r>
              <a:rPr lang="de-DE" sz="1100" dirty="0">
                <a:hlinkClick r:id="rId5"/>
              </a:rPr>
              <a:t>https://gasthof-baeckerwirt.de</a:t>
            </a:r>
            <a:endParaRPr lang="de-DE" sz="1100" dirty="0"/>
          </a:p>
          <a:p>
            <a:r>
              <a:rPr lang="de-DE" sz="1100" dirty="0"/>
              <a:t>Phone: +49 (0) 9944 - 763 </a:t>
            </a:r>
          </a:p>
          <a:p>
            <a:r>
              <a:rPr lang="de-DE" sz="1100" dirty="0"/>
              <a:t>E-Mail: </a:t>
            </a:r>
            <a:r>
              <a:rPr lang="de-DE" sz="1100" dirty="0">
                <a:hlinkClick r:id="rId6"/>
              </a:rPr>
              <a:t>mail@gasthof-baeckerwirt.de</a:t>
            </a:r>
            <a:endParaRPr lang="de-DE" sz="1100" dirty="0"/>
          </a:p>
          <a:p>
            <a:endParaRPr lang="de-DE" sz="1100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de-DE" sz="1100" b="1" dirty="0">
                <a:solidFill>
                  <a:schemeClr val="accent1">
                    <a:lumMod val="75000"/>
                  </a:schemeClr>
                </a:solidFill>
              </a:rPr>
              <a:t>Hotel </a:t>
            </a:r>
            <a:r>
              <a:rPr lang="de-DE" sz="1100" b="1" dirty="0" err="1">
                <a:solidFill>
                  <a:schemeClr val="accent1">
                    <a:lumMod val="75000"/>
                  </a:schemeClr>
                </a:solidFill>
              </a:rPr>
              <a:t>Lobmeyer</a:t>
            </a:r>
            <a:endParaRPr lang="de-DE" sz="1100" b="1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de-DE" sz="1100" dirty="0"/>
              <a:t>Marktplatz 6</a:t>
            </a:r>
          </a:p>
          <a:p>
            <a:r>
              <a:rPr lang="de-DE" sz="1100" dirty="0"/>
              <a:t>93426 Roding, Germany </a:t>
            </a:r>
          </a:p>
          <a:p>
            <a:r>
              <a:rPr lang="de-DE" sz="1100" dirty="0">
                <a:hlinkClick r:id="rId7"/>
              </a:rPr>
              <a:t>https://hotel-lobmeyer.de</a:t>
            </a:r>
            <a:endParaRPr lang="de-DE" sz="1100" dirty="0"/>
          </a:p>
          <a:p>
            <a:r>
              <a:rPr lang="de-DE" sz="1100" dirty="0"/>
              <a:t>Phone: +49 (0) 9461/91 34 06</a:t>
            </a:r>
          </a:p>
          <a:p>
            <a:r>
              <a:rPr lang="de-DE" sz="1100" dirty="0"/>
              <a:t>E-Mail: </a:t>
            </a:r>
            <a:r>
              <a:rPr lang="de-DE" sz="1100" dirty="0">
                <a:hlinkClick r:id="rId8"/>
              </a:rPr>
              <a:t>info@hotel-lobmeyer.de</a:t>
            </a:r>
            <a:endParaRPr lang="de-DE" sz="1100" dirty="0"/>
          </a:p>
          <a:p>
            <a:endParaRPr lang="de-DE" sz="1100" dirty="0"/>
          </a:p>
          <a:p>
            <a:pPr fontAlgn="t"/>
            <a:r>
              <a:rPr lang="en-US" sz="1200" b="1" dirty="0">
                <a:solidFill>
                  <a:srgbClr val="FF0000"/>
                </a:solidFill>
                <a:highlight>
                  <a:srgbClr val="FFFF00"/>
                </a:highlight>
              </a:rPr>
              <a:t>!!! REGISTRATION: </a:t>
            </a:r>
            <a:r>
              <a:rPr lang="en-US" sz="1200" dirty="0">
                <a:highlight>
                  <a:srgbClr val="FFFF00"/>
                </a:highlight>
                <a:hlinkClick r:id="rId9"/>
              </a:rPr>
              <a:t>anita.wedel@displayforum.de</a:t>
            </a:r>
            <a:endParaRPr lang="en-US" sz="1200" dirty="0">
              <a:highlight>
                <a:srgbClr val="FFFF00"/>
              </a:highlight>
            </a:endParaRPr>
          </a:p>
          <a:p>
            <a:pPr fontAlgn="t"/>
            <a:r>
              <a:rPr lang="en-US" sz="1200" b="1" dirty="0">
                <a:solidFill>
                  <a:srgbClr val="FF0000"/>
                </a:solidFill>
                <a:highlight>
                  <a:srgbClr val="FFFF00"/>
                </a:highlight>
              </a:rPr>
              <a:t>!!! REGISTRATION DEADLINE:  by Nov. 8</a:t>
            </a:r>
            <a:r>
              <a:rPr lang="en-US" sz="1200" b="1" baseline="30000" dirty="0">
                <a:solidFill>
                  <a:srgbClr val="FF0000"/>
                </a:solidFill>
                <a:highlight>
                  <a:srgbClr val="FFFF00"/>
                </a:highlight>
              </a:rPr>
              <a:t>th</a:t>
            </a:r>
            <a:r>
              <a:rPr lang="en-US" sz="1200" b="1" dirty="0">
                <a:solidFill>
                  <a:srgbClr val="FF0000"/>
                </a:solidFill>
                <a:highlight>
                  <a:srgbClr val="FFFF00"/>
                </a:highlight>
              </a:rPr>
              <a:t>, 2023</a:t>
            </a:r>
          </a:p>
          <a:p>
            <a:endParaRPr lang="en-US" sz="900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en-US" sz="900" dirty="0">
                <a:solidFill>
                  <a:schemeClr val="bg1">
                    <a:lumMod val="50000"/>
                  </a:schemeClr>
                </a:solidFill>
              </a:rPr>
              <a:t>Pictures:</a:t>
            </a:r>
            <a:r>
              <a:rPr lang="de-DE" sz="900" dirty="0">
                <a:solidFill>
                  <a:schemeClr val="bg1">
                    <a:lumMod val="50000"/>
                  </a:schemeClr>
                </a:solidFill>
              </a:rPr>
              <a:t> Dexerials B.V., </a:t>
            </a:r>
            <a:r>
              <a:rPr lang="de-DE" sz="900" dirty="0" err="1">
                <a:solidFill>
                  <a:schemeClr val="bg1">
                    <a:lumMod val="50000"/>
                  </a:schemeClr>
                </a:solidFill>
              </a:rPr>
              <a:t>SemsoTec</a:t>
            </a:r>
            <a:r>
              <a:rPr lang="de-DE" sz="900" dirty="0">
                <a:solidFill>
                  <a:schemeClr val="bg1">
                    <a:lumMod val="50000"/>
                  </a:schemeClr>
                </a:solidFill>
              </a:rPr>
              <a:t> Group</a:t>
            </a:r>
          </a:p>
          <a:p>
            <a:pPr algn="just"/>
            <a:endParaRPr lang="en-US" sz="1200" dirty="0"/>
          </a:p>
          <a:p>
            <a:pPr>
              <a:lnSpc>
                <a:spcPct val="150000"/>
              </a:lnSpc>
            </a:pPr>
            <a:endParaRPr lang="de-DE" sz="1200" b="1" dirty="0">
              <a:solidFill>
                <a:schemeClr val="tx2"/>
              </a:solidFill>
            </a:endParaRPr>
          </a:p>
          <a:p>
            <a:pPr>
              <a:lnSpc>
                <a:spcPct val="150000"/>
              </a:lnSpc>
            </a:pPr>
            <a:endParaRPr lang="de-DE" sz="1000" dirty="0">
              <a:solidFill>
                <a:schemeClr val="tx2"/>
              </a:solidFill>
            </a:endParaRPr>
          </a:p>
        </p:txBody>
      </p:sp>
      <p:sp>
        <p:nvSpPr>
          <p:cNvPr id="14" name="Rechteck 13"/>
          <p:cNvSpPr/>
          <p:nvPr/>
        </p:nvSpPr>
        <p:spPr>
          <a:xfrm>
            <a:off x="3690516" y="2414965"/>
            <a:ext cx="3289164" cy="8861568"/>
          </a:xfrm>
          <a:prstGeom prst="rect">
            <a:avLst/>
          </a:prstGeom>
        </p:spPr>
        <p:txBody>
          <a:bodyPr wrap="square" lIns="104306" tIns="52153" rIns="104306" bIns="52153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de-DE" sz="1200" b="1" u="sng" dirty="0">
                <a:solidFill>
                  <a:schemeClr val="accent1">
                    <a:lumMod val="75000"/>
                  </a:schemeClr>
                </a:solidFill>
              </a:rPr>
              <a:t>LOCATION Nov. 29</a:t>
            </a:r>
            <a:r>
              <a:rPr lang="de-DE" sz="1200" b="1" u="sng" baseline="30000" dirty="0">
                <a:solidFill>
                  <a:schemeClr val="accent1">
                    <a:lumMod val="75000"/>
                  </a:schemeClr>
                </a:solidFill>
              </a:rPr>
              <a:t>th</a:t>
            </a:r>
            <a:r>
              <a:rPr lang="de-DE" sz="1200" b="1" u="sng" dirty="0">
                <a:solidFill>
                  <a:schemeClr val="accent1">
                    <a:lumMod val="75000"/>
                  </a:schemeClr>
                </a:solidFill>
              </a:rPr>
              <a:t> </a:t>
            </a:r>
          </a:p>
          <a:p>
            <a:r>
              <a:rPr lang="de-DE" sz="1100" b="1" dirty="0" err="1">
                <a:solidFill>
                  <a:schemeClr val="accent1">
                    <a:lumMod val="75000"/>
                  </a:schemeClr>
                </a:solidFill>
              </a:rPr>
              <a:t>SemsoTec</a:t>
            </a:r>
            <a:r>
              <a:rPr lang="de-DE" sz="1100" b="1" dirty="0">
                <a:solidFill>
                  <a:schemeClr val="accent1">
                    <a:lumMod val="75000"/>
                  </a:schemeClr>
                </a:solidFill>
              </a:rPr>
              <a:t> Engineering Services &amp; Products GmbH </a:t>
            </a:r>
          </a:p>
          <a:p>
            <a:r>
              <a:rPr lang="de-DE" sz="1100" dirty="0"/>
              <a:t>Bürgermeister-Schwinghammer-Str. 4</a:t>
            </a:r>
          </a:p>
          <a:p>
            <a:r>
              <a:rPr lang="de-DE" sz="1100" dirty="0"/>
              <a:t>93413 Cham, Germany</a:t>
            </a:r>
          </a:p>
          <a:p>
            <a:r>
              <a:rPr lang="de-DE" sz="1100" b="1" dirty="0">
                <a:solidFill>
                  <a:srgbClr val="FF0000"/>
                </a:solidFill>
              </a:rPr>
              <a:t>Registration Working Group Members: 12:30-13:00</a:t>
            </a:r>
          </a:p>
          <a:p>
            <a:r>
              <a:rPr lang="de-DE" sz="1100" b="1" dirty="0">
                <a:solidFill>
                  <a:srgbClr val="FF0000"/>
                </a:solidFill>
              </a:rPr>
              <a:t>Meetings Working Groups Halo and System Integration: 13:00-15:00</a:t>
            </a:r>
          </a:p>
          <a:p>
            <a:endParaRPr lang="de-DE" sz="1100" b="1" dirty="0">
              <a:highlight>
                <a:srgbClr val="FFFF00"/>
              </a:highlight>
            </a:endParaRPr>
          </a:p>
          <a:p>
            <a:r>
              <a:rPr lang="de-DE" sz="1100" b="1" dirty="0">
                <a:highlight>
                  <a:srgbClr val="FFFF00"/>
                </a:highlight>
              </a:rPr>
              <a:t>Registration </a:t>
            </a:r>
            <a:r>
              <a:rPr lang="de-DE" sz="1100" b="1" dirty="0" err="1">
                <a:highlight>
                  <a:srgbClr val="FFFF00"/>
                </a:highlight>
              </a:rPr>
              <a:t>for</a:t>
            </a:r>
            <a:r>
              <a:rPr lang="de-DE" sz="1100" b="1" dirty="0">
                <a:highlight>
                  <a:srgbClr val="FFFF00"/>
                </a:highlight>
              </a:rPr>
              <a:t> all </a:t>
            </a:r>
            <a:r>
              <a:rPr lang="de-DE" sz="1100" b="1" dirty="0" err="1">
                <a:highlight>
                  <a:srgbClr val="FFFF00"/>
                </a:highlight>
              </a:rPr>
              <a:t>Attendees</a:t>
            </a:r>
            <a:r>
              <a:rPr lang="de-DE" sz="1100" b="1" dirty="0">
                <a:highlight>
                  <a:srgbClr val="FFFF00"/>
                </a:highlight>
              </a:rPr>
              <a:t>: 14:00 </a:t>
            </a:r>
          </a:p>
          <a:p>
            <a:r>
              <a:rPr lang="de-DE" sz="1100" b="1" dirty="0">
                <a:highlight>
                  <a:srgbClr val="FFFF00"/>
                </a:highlight>
              </a:rPr>
              <a:t>BEGINNING </a:t>
            </a:r>
            <a:r>
              <a:rPr lang="de-DE" sz="1100" b="1" dirty="0" err="1">
                <a:highlight>
                  <a:srgbClr val="FFFF00"/>
                </a:highlight>
              </a:rPr>
              <a:t>of</a:t>
            </a:r>
            <a:r>
              <a:rPr lang="de-DE" sz="1100" b="1" dirty="0">
                <a:highlight>
                  <a:srgbClr val="FFFF00"/>
                </a:highlight>
              </a:rPr>
              <a:t> </a:t>
            </a:r>
            <a:r>
              <a:rPr lang="de-DE" sz="1100" b="1" dirty="0" err="1">
                <a:highlight>
                  <a:srgbClr val="FFFF00"/>
                </a:highlight>
              </a:rPr>
              <a:t>the</a:t>
            </a:r>
            <a:r>
              <a:rPr lang="de-DE" sz="1100" b="1" dirty="0">
                <a:highlight>
                  <a:srgbClr val="FFFF00"/>
                </a:highlight>
              </a:rPr>
              <a:t> SUMMIT MEETING: 15:20</a:t>
            </a:r>
          </a:p>
          <a:p>
            <a:endParaRPr lang="de-DE" sz="1100" b="1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de-DE" sz="1200" b="1" u="sng" dirty="0">
                <a:solidFill>
                  <a:schemeClr val="accent1">
                    <a:lumMod val="75000"/>
                  </a:schemeClr>
                </a:solidFill>
              </a:rPr>
              <a:t>DINNER &amp; </a:t>
            </a:r>
            <a:r>
              <a:rPr lang="de-DE" sz="1200" b="1" u="sng" dirty="0" err="1">
                <a:solidFill>
                  <a:schemeClr val="accent1">
                    <a:lumMod val="75000"/>
                  </a:schemeClr>
                </a:solidFill>
              </a:rPr>
              <a:t>Get</a:t>
            </a:r>
            <a:r>
              <a:rPr lang="de-DE" sz="1200" b="1" u="sng" dirty="0">
                <a:solidFill>
                  <a:schemeClr val="accent1">
                    <a:lumMod val="75000"/>
                  </a:schemeClr>
                </a:solidFill>
              </a:rPr>
              <a:t> TOGETHER  Nov. 29</a:t>
            </a:r>
            <a:r>
              <a:rPr lang="de-DE" sz="1200" b="1" u="sng" baseline="30000" dirty="0">
                <a:solidFill>
                  <a:schemeClr val="accent1">
                    <a:lumMod val="75000"/>
                  </a:schemeClr>
                </a:solidFill>
              </a:rPr>
              <a:t>th</a:t>
            </a:r>
            <a:r>
              <a:rPr lang="de-DE" sz="1200" b="1" u="sng" dirty="0">
                <a:solidFill>
                  <a:schemeClr val="accent1">
                    <a:lumMod val="75000"/>
                  </a:schemeClr>
                </a:solidFill>
              </a:rPr>
              <a:t> </a:t>
            </a:r>
          </a:p>
          <a:p>
            <a:r>
              <a:rPr lang="de-DE" sz="1200" dirty="0">
                <a:solidFill>
                  <a:srgbClr val="FF0000"/>
                </a:solidFill>
              </a:rPr>
              <a:t>19:00 -22:00</a:t>
            </a:r>
          </a:p>
          <a:p>
            <a:r>
              <a:rPr lang="de-DE" sz="1100" b="1" dirty="0">
                <a:solidFill>
                  <a:schemeClr val="accent1">
                    <a:lumMod val="75000"/>
                  </a:schemeClr>
                </a:solidFill>
              </a:rPr>
              <a:t>Hotel </a:t>
            </a:r>
            <a:r>
              <a:rPr lang="de-DE" sz="1100" b="1" dirty="0" err="1">
                <a:solidFill>
                  <a:schemeClr val="accent1">
                    <a:lumMod val="75000"/>
                  </a:schemeClr>
                </a:solidFill>
              </a:rPr>
              <a:t>Randsbergerhof</a:t>
            </a:r>
            <a:endParaRPr lang="de-DE" sz="1100" b="1" dirty="0">
              <a:solidFill>
                <a:schemeClr val="accent1">
                  <a:lumMod val="75000"/>
                </a:schemeClr>
              </a:solidFill>
            </a:endParaRPr>
          </a:p>
          <a:p>
            <a:pPr algn="just"/>
            <a:r>
              <a:rPr lang="de-DE" sz="1100" dirty="0" err="1"/>
              <a:t>Randsbergerhofstr</a:t>
            </a:r>
            <a:r>
              <a:rPr lang="de-DE" sz="1100" dirty="0"/>
              <a:t>. 15 - 19 </a:t>
            </a:r>
          </a:p>
          <a:p>
            <a:pPr algn="just"/>
            <a:r>
              <a:rPr lang="de-DE" sz="1100" dirty="0"/>
              <a:t>93413 Cham, Germany</a:t>
            </a:r>
          </a:p>
          <a:p>
            <a:pPr algn="just"/>
            <a:r>
              <a:rPr lang="de-DE" sz="1100" dirty="0">
                <a:hlinkClick r:id="rId10"/>
              </a:rPr>
              <a:t>https://www.randsbergerhof.de/</a:t>
            </a:r>
            <a:endParaRPr lang="de-DE" sz="1100" dirty="0"/>
          </a:p>
          <a:p>
            <a:pPr algn="just"/>
            <a:r>
              <a:rPr lang="de-DE" sz="1100" dirty="0"/>
              <a:t>Phone: +49 (0) 9971 / 85770</a:t>
            </a:r>
          </a:p>
          <a:p>
            <a:pPr algn="just"/>
            <a:r>
              <a:rPr lang="de-DE" sz="1100" dirty="0"/>
              <a:t>E-Mail: info@randsbergerhof.de</a:t>
            </a:r>
          </a:p>
          <a:p>
            <a:pPr algn="just"/>
            <a:endParaRPr lang="de-DE" sz="1100" dirty="0"/>
          </a:p>
          <a:p>
            <a:pPr algn="just"/>
            <a:r>
              <a:rPr lang="de-DE" sz="1200" b="1" u="sng" dirty="0">
                <a:solidFill>
                  <a:schemeClr val="accent1">
                    <a:lumMod val="75000"/>
                  </a:schemeClr>
                </a:solidFill>
              </a:rPr>
              <a:t>LOCATION Nov. 30</a:t>
            </a:r>
            <a:r>
              <a:rPr lang="de-DE" sz="1200" b="1" u="sng" baseline="30000" dirty="0">
                <a:solidFill>
                  <a:schemeClr val="accent1">
                    <a:lumMod val="75000"/>
                  </a:schemeClr>
                </a:solidFill>
              </a:rPr>
              <a:t>th</a:t>
            </a:r>
          </a:p>
          <a:p>
            <a:pPr algn="just"/>
            <a:r>
              <a:rPr lang="de-DE" sz="1100" b="1" dirty="0">
                <a:solidFill>
                  <a:schemeClr val="accent1">
                    <a:lumMod val="75000"/>
                  </a:schemeClr>
                </a:solidFill>
              </a:rPr>
              <a:t>Hotel </a:t>
            </a:r>
            <a:r>
              <a:rPr lang="de-DE" sz="1100" b="1" dirty="0" err="1">
                <a:solidFill>
                  <a:schemeClr val="accent1">
                    <a:lumMod val="75000"/>
                  </a:schemeClr>
                </a:solidFill>
              </a:rPr>
              <a:t>Randsbergerhof</a:t>
            </a:r>
            <a:r>
              <a:rPr lang="de-DE" sz="1100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de-DE" sz="1100" dirty="0">
                <a:solidFill>
                  <a:schemeClr val="accent1">
                    <a:lumMod val="75000"/>
                  </a:schemeClr>
                </a:solidFill>
              </a:rPr>
              <a:t>(</a:t>
            </a:r>
            <a:r>
              <a:rPr lang="de-DE" sz="1100" dirty="0" err="1">
                <a:solidFill>
                  <a:schemeClr val="accent1">
                    <a:lumMod val="75000"/>
                  </a:schemeClr>
                </a:solidFill>
              </a:rPr>
              <a:t>please</a:t>
            </a:r>
            <a:r>
              <a:rPr lang="de-DE" sz="11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de-DE" sz="1100" dirty="0" err="1">
                <a:solidFill>
                  <a:schemeClr val="accent1">
                    <a:lumMod val="75000"/>
                  </a:schemeClr>
                </a:solidFill>
              </a:rPr>
              <a:t>see</a:t>
            </a:r>
            <a:r>
              <a:rPr lang="de-DE" sz="11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de-DE" sz="1100" dirty="0" err="1">
                <a:solidFill>
                  <a:schemeClr val="accent1">
                    <a:lumMod val="75000"/>
                  </a:schemeClr>
                </a:solidFill>
              </a:rPr>
              <a:t>above</a:t>
            </a:r>
            <a:r>
              <a:rPr lang="de-DE" sz="1100" dirty="0">
                <a:solidFill>
                  <a:schemeClr val="accent1">
                    <a:lumMod val="75000"/>
                  </a:schemeClr>
                </a:solidFill>
              </a:rPr>
              <a:t>)</a:t>
            </a:r>
          </a:p>
          <a:p>
            <a:r>
              <a:rPr lang="en-US" sz="1100" b="1" dirty="0">
                <a:highlight>
                  <a:srgbClr val="FFFF00"/>
                </a:highlight>
              </a:rPr>
              <a:t>Registration for MEMBER ASSEMBLY </a:t>
            </a:r>
            <a:r>
              <a:rPr lang="en-US" sz="1100" dirty="0"/>
              <a:t>(</a:t>
            </a:r>
            <a:r>
              <a:rPr lang="en-US" sz="1100" dirty="0">
                <a:solidFill>
                  <a:srgbClr val="FF0000"/>
                </a:solidFill>
              </a:rPr>
              <a:t>only DFF</a:t>
            </a:r>
            <a:r>
              <a:rPr lang="en-US" sz="1100" b="1" dirty="0"/>
              <a:t> </a:t>
            </a:r>
            <a:r>
              <a:rPr lang="en-US" sz="1100" dirty="0">
                <a:solidFill>
                  <a:srgbClr val="FF0000"/>
                </a:solidFill>
              </a:rPr>
              <a:t>Member</a:t>
            </a:r>
            <a:r>
              <a:rPr lang="en-US" sz="1100" b="1" dirty="0">
                <a:solidFill>
                  <a:srgbClr val="FF0000"/>
                </a:solidFill>
              </a:rPr>
              <a:t>s</a:t>
            </a:r>
            <a:r>
              <a:rPr lang="en-US" sz="1100" dirty="0"/>
              <a:t>):</a:t>
            </a:r>
            <a:r>
              <a:rPr lang="en-US" sz="1100" b="1" dirty="0"/>
              <a:t> </a:t>
            </a:r>
            <a:r>
              <a:rPr lang="en-US" sz="1100" dirty="0"/>
              <a:t>8:15-8:50</a:t>
            </a:r>
          </a:p>
          <a:p>
            <a:r>
              <a:rPr lang="en-US" sz="1100" b="1" dirty="0">
                <a:highlight>
                  <a:srgbClr val="FFFF00"/>
                </a:highlight>
              </a:rPr>
              <a:t>Registration for SUMMIT MEETING </a:t>
            </a:r>
            <a:r>
              <a:rPr lang="en-US" sz="1100" dirty="0"/>
              <a:t>(all attendees):</a:t>
            </a:r>
          </a:p>
          <a:p>
            <a:pPr algn="just"/>
            <a:r>
              <a:rPr lang="en-US" sz="1100" dirty="0"/>
              <a:t>9:30-10:00 </a:t>
            </a:r>
          </a:p>
          <a:p>
            <a:pPr algn="just"/>
            <a:r>
              <a:rPr lang="en-US" sz="1100" b="1" dirty="0"/>
              <a:t>BEGINNING of the SUMMIT MEETING: </a:t>
            </a:r>
            <a:r>
              <a:rPr lang="en-US" sz="1100" dirty="0"/>
              <a:t>10:00</a:t>
            </a:r>
            <a:endParaRPr lang="en-US" sz="1100" b="1" dirty="0">
              <a:solidFill>
                <a:srgbClr val="FF0000"/>
              </a:solidFill>
              <a:highlight>
                <a:srgbClr val="FFFF00"/>
              </a:highlight>
            </a:endParaRPr>
          </a:p>
          <a:p>
            <a:r>
              <a:rPr lang="en-US" sz="1200" b="1" u="sng" dirty="0">
                <a:solidFill>
                  <a:schemeClr val="accent1">
                    <a:lumMod val="75000"/>
                  </a:schemeClr>
                </a:solidFill>
              </a:rPr>
              <a:t>END of the SUMMIT MEETING</a:t>
            </a:r>
            <a:r>
              <a:rPr lang="en-US" sz="1200" b="1" dirty="0">
                <a:solidFill>
                  <a:schemeClr val="accent1">
                    <a:lumMod val="75000"/>
                  </a:schemeClr>
                </a:solidFill>
              </a:rPr>
              <a:t>: 16:25</a:t>
            </a:r>
            <a:endParaRPr lang="en-US" sz="1100" b="1" dirty="0">
              <a:solidFill>
                <a:srgbClr val="FF0000"/>
              </a:solidFill>
              <a:highlight>
                <a:srgbClr val="FFFF00"/>
              </a:highlight>
            </a:endParaRPr>
          </a:p>
          <a:p>
            <a:endParaRPr lang="de-DE" sz="1100" dirty="0"/>
          </a:p>
          <a:p>
            <a:pPr algn="just">
              <a:lnSpc>
                <a:spcPct val="150000"/>
              </a:lnSpc>
            </a:pPr>
            <a:endParaRPr lang="de-DE" sz="1200" b="1" dirty="0">
              <a:solidFill>
                <a:schemeClr val="tx2"/>
              </a:solidFill>
            </a:endParaRPr>
          </a:p>
          <a:p>
            <a:pPr algn="just">
              <a:lnSpc>
                <a:spcPct val="150000"/>
              </a:lnSpc>
            </a:pPr>
            <a:r>
              <a:rPr lang="de-DE" sz="1200" b="1" dirty="0">
                <a:solidFill>
                  <a:schemeClr val="tx2"/>
                </a:solidFill>
              </a:rPr>
              <a:t> </a:t>
            </a:r>
          </a:p>
          <a:p>
            <a:pPr algn="l"/>
            <a:r>
              <a:rPr lang="de-DE" sz="800" b="0" i="0" dirty="0">
                <a:solidFill>
                  <a:srgbClr val="FFFFFF"/>
                </a:solidFill>
                <a:effectLst/>
                <a:latin typeface="FrutigerLTW02"/>
              </a:rPr>
              <a:t>Am Mühlenberg 12Fraunhofer Conference Center</a:t>
            </a:r>
            <a:br>
              <a:rPr lang="de-DE" sz="800" b="0" i="0" dirty="0">
                <a:solidFill>
                  <a:srgbClr val="FFFFFF"/>
                </a:solidFill>
                <a:effectLst/>
                <a:latin typeface="FrutigerLTW02"/>
              </a:rPr>
            </a:br>
            <a:r>
              <a:rPr lang="de-DE" sz="800" b="0" i="0" dirty="0">
                <a:solidFill>
                  <a:srgbClr val="FFFFFF"/>
                </a:solidFill>
                <a:effectLst/>
                <a:latin typeface="FrutigerLTW02"/>
              </a:rPr>
              <a:t> </a:t>
            </a:r>
          </a:p>
          <a:p>
            <a:pPr algn="l"/>
            <a:r>
              <a:rPr lang="de-DE" sz="800" b="0" i="0" dirty="0">
                <a:solidFill>
                  <a:srgbClr val="FFFFFF"/>
                </a:solidFill>
                <a:effectLst/>
                <a:latin typeface="FrutigerLTW02"/>
              </a:rPr>
              <a:t>Am Mühlenberg 12</a:t>
            </a:r>
          </a:p>
          <a:p>
            <a:pPr algn="l"/>
            <a:r>
              <a:rPr lang="de-DE" sz="800" b="0" i="0" dirty="0">
                <a:solidFill>
                  <a:srgbClr val="FFFFFF"/>
                </a:solidFill>
                <a:effectLst/>
                <a:latin typeface="FrutigerLTW02"/>
              </a:rPr>
              <a:t>14476 Potsdam</a:t>
            </a:r>
          </a:p>
          <a:p>
            <a:pPr algn="l"/>
            <a:r>
              <a:rPr lang="de-DE" sz="800" b="0" i="0" dirty="0">
                <a:solidFill>
                  <a:srgbClr val="FFFFFF"/>
                </a:solidFill>
                <a:effectLst/>
                <a:latin typeface="FrutigerLTW02"/>
              </a:rPr>
              <a:t>Germany</a:t>
            </a:r>
          </a:p>
          <a:p>
            <a:pPr algn="l"/>
            <a:r>
              <a:rPr lang="de-DE" sz="800" b="0" i="0" dirty="0">
                <a:solidFill>
                  <a:srgbClr val="FFFFFF"/>
                </a:solidFill>
                <a:effectLst/>
                <a:latin typeface="FrutigerLTW02"/>
              </a:rPr>
              <a:t> </a:t>
            </a:r>
          </a:p>
          <a:p>
            <a:endParaRPr lang="de-DE" sz="1000" b="1" dirty="0"/>
          </a:p>
          <a:p>
            <a:endParaRPr lang="en-US" sz="1200" b="1" dirty="0">
              <a:solidFill>
                <a:schemeClr val="tx2"/>
              </a:solidFill>
            </a:endParaRPr>
          </a:p>
          <a:p>
            <a:endParaRPr lang="en-US" sz="1200" b="1" dirty="0">
              <a:solidFill>
                <a:schemeClr val="tx2"/>
              </a:solidFill>
            </a:endParaRPr>
          </a:p>
          <a:p>
            <a:endParaRPr lang="de-DE" sz="1000" dirty="0"/>
          </a:p>
          <a:p>
            <a:endParaRPr lang="de-DE" sz="1000" dirty="0"/>
          </a:p>
          <a:p>
            <a:endParaRPr lang="de-DE" sz="1000" dirty="0"/>
          </a:p>
          <a:p>
            <a:endParaRPr lang="de-DE" sz="1000" dirty="0"/>
          </a:p>
          <a:p>
            <a:endParaRPr lang="de-DE" sz="1000" dirty="0"/>
          </a:p>
          <a:p>
            <a:endParaRPr lang="de-DE" sz="1000" dirty="0"/>
          </a:p>
          <a:p>
            <a:endParaRPr lang="de-DE" sz="1000" dirty="0"/>
          </a:p>
          <a:p>
            <a:endParaRPr lang="de-DE" sz="1000" dirty="0"/>
          </a:p>
          <a:p>
            <a:br>
              <a:rPr lang="de-DE" sz="1000" dirty="0"/>
            </a:br>
            <a:endParaRPr lang="de-DE" sz="1000" dirty="0"/>
          </a:p>
          <a:p>
            <a:r>
              <a:rPr lang="de-DE" sz="1000" dirty="0"/>
              <a:t>Pictures: </a:t>
            </a:r>
            <a:r>
              <a:rPr lang="de-DE" sz="1000" dirty="0">
                <a:hlinkClick r:id="rId11"/>
              </a:rPr>
              <a:t>www.iap.fraunhofer.de</a:t>
            </a:r>
            <a:r>
              <a:rPr lang="de-DE" sz="1000" dirty="0"/>
              <a:t>, </a:t>
            </a:r>
            <a:r>
              <a:rPr lang="de-DE" sz="1000" dirty="0">
                <a:hlinkClick r:id="rId12"/>
              </a:rPr>
              <a:t>www.pixabay.com</a:t>
            </a:r>
            <a:r>
              <a:rPr lang="de-DE" sz="1000" dirty="0"/>
              <a:t> </a:t>
            </a:r>
            <a:endParaRPr lang="de-DE" sz="900" dirty="0"/>
          </a:p>
        </p:txBody>
      </p:sp>
      <p:sp>
        <p:nvSpPr>
          <p:cNvPr id="15" name="Rectangle 5"/>
          <p:cNvSpPr>
            <a:spLocks noChangeArrowheads="1"/>
          </p:cNvSpPr>
          <p:nvPr/>
        </p:nvSpPr>
        <p:spPr bwMode="auto">
          <a:xfrm>
            <a:off x="7302067" y="-639240"/>
            <a:ext cx="3408037" cy="36139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4306" tIns="52153" rIns="104306" bIns="52153" numCol="1" anchor="ctr" anchorCtr="0" compatLnSpc="1">
            <a:prstTxWarp prst="textNoShape">
              <a:avLst/>
            </a:prstTxWarp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 b="1" dirty="0">
              <a:solidFill>
                <a:srgbClr val="0070C0"/>
              </a:solidFill>
              <a:ea typeface="Times New Roman" pitchFamily="18" charset="0"/>
              <a:cs typeface="Calibri" pitchFamily="34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800" b="1" dirty="0">
              <a:solidFill>
                <a:srgbClr val="0070C0"/>
              </a:solidFill>
              <a:ea typeface="Times New Roman" pitchFamily="18" charset="0"/>
              <a:cs typeface="Calibri" pitchFamily="34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 b="1" dirty="0">
              <a:solidFill>
                <a:schemeClr val="accent1">
                  <a:lumMod val="75000"/>
                </a:schemeClr>
              </a:solidFill>
              <a:ea typeface="Times New Roman" pitchFamily="18" charset="0"/>
              <a:cs typeface="Calibri" pitchFamily="34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  <a:ea typeface="Times New Roman" pitchFamily="18" charset="0"/>
                <a:cs typeface="Calibri" pitchFamily="34" charset="0"/>
              </a:rPr>
              <a:t>2. DFF Summit Meeting 2023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  <a:ea typeface="Times New Roman" pitchFamily="18" charset="0"/>
                <a:cs typeface="Calibri" pitchFamily="34" charset="0"/>
              </a:rPr>
              <a:t>&amp;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  <a:ea typeface="Times New Roman" pitchFamily="18" charset="0"/>
                <a:cs typeface="Calibri" pitchFamily="34" charset="0"/>
              </a:rPr>
              <a:t>Member Assembly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400" b="1" dirty="0">
                <a:ea typeface="Times New Roman" pitchFamily="18" charset="0"/>
                <a:cs typeface="Calibri" pitchFamily="34" charset="0"/>
              </a:rPr>
              <a:t> 29</a:t>
            </a:r>
            <a:r>
              <a:rPr lang="en-US" sz="1400" b="1" baseline="30000" dirty="0">
                <a:ea typeface="Times New Roman" pitchFamily="18" charset="0"/>
                <a:cs typeface="Calibri" pitchFamily="34" charset="0"/>
              </a:rPr>
              <a:t>th</a:t>
            </a:r>
            <a:r>
              <a:rPr lang="en-US" sz="1400" b="1" dirty="0">
                <a:ea typeface="Times New Roman" pitchFamily="18" charset="0"/>
                <a:cs typeface="Calibri" pitchFamily="34" charset="0"/>
              </a:rPr>
              <a:t> /30</a:t>
            </a:r>
            <a:r>
              <a:rPr lang="en-US" sz="1400" b="1" baseline="30000" dirty="0">
                <a:ea typeface="Times New Roman" pitchFamily="18" charset="0"/>
                <a:cs typeface="Calibri" pitchFamily="34" charset="0"/>
              </a:rPr>
              <a:t>th</a:t>
            </a:r>
            <a:r>
              <a:rPr lang="en-US" sz="1400" b="1" dirty="0">
                <a:ea typeface="Times New Roman" pitchFamily="18" charset="0"/>
                <a:cs typeface="Calibri" pitchFamily="34" charset="0"/>
              </a:rPr>
              <a:t> November</a:t>
            </a:r>
            <a:br>
              <a:rPr lang="en-US" sz="1800" dirty="0">
                <a:ea typeface="Times New Roman" pitchFamily="18" charset="0"/>
                <a:cs typeface="Calibri" pitchFamily="34" charset="0"/>
              </a:rPr>
            </a:br>
            <a:r>
              <a:rPr lang="en-US" sz="1400" b="1" dirty="0">
                <a:solidFill>
                  <a:schemeClr val="accent1">
                    <a:lumMod val="75000"/>
                  </a:schemeClr>
                </a:solidFill>
                <a:ea typeface="Times New Roman" pitchFamily="18" charset="0"/>
                <a:cs typeface="Calibri" pitchFamily="34" charset="0"/>
              </a:rPr>
              <a:t>h</a:t>
            </a:r>
            <a:r>
              <a:rPr lang="en-US" sz="1400" b="1" dirty="0">
                <a:solidFill>
                  <a:schemeClr val="accent1">
                    <a:lumMod val="75000"/>
                  </a:schemeClr>
                </a:solidFill>
                <a:cs typeface="Arial" pitchFamily="34" charset="0"/>
              </a:rPr>
              <a:t>osted by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400" b="1" dirty="0" err="1">
                <a:cs typeface="Arial" pitchFamily="34" charset="0"/>
              </a:rPr>
              <a:t>SemsoTec</a:t>
            </a:r>
            <a:r>
              <a:rPr lang="en-US" sz="1400" b="1" dirty="0">
                <a:cs typeface="Arial" pitchFamily="34" charset="0"/>
              </a:rPr>
              <a:t> Group &amp; Dexerials B.V.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400" b="1" dirty="0">
                <a:cs typeface="Arial" pitchFamily="34" charset="0"/>
              </a:rPr>
              <a:t>in Cham (Bavaria) / Germany</a:t>
            </a:r>
            <a:endParaRPr lang="en-US" sz="1400" b="1" dirty="0">
              <a:solidFill>
                <a:srgbClr val="0070C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400" b="1" dirty="0">
                <a:solidFill>
                  <a:schemeClr val="accent1">
                    <a:lumMod val="75000"/>
                  </a:schemeClr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HMI Touch Systems - Functionality Meets Complexity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400" b="1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PROGRAM</a:t>
            </a:r>
            <a:endParaRPr lang="de-DE" sz="1600" dirty="0">
              <a:solidFill>
                <a:schemeClr val="accent1">
                  <a:lumMod val="75000"/>
                </a:schemeClr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 dirty="0">
              <a:cs typeface="Arial" pitchFamily="34" charset="0"/>
            </a:endParaRPr>
          </a:p>
        </p:txBody>
      </p:sp>
      <p:pic>
        <p:nvPicPr>
          <p:cNvPr id="4" name="Grafik 3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71037" y="6779279"/>
            <a:ext cx="1252528" cy="551112"/>
          </a:xfrm>
          <a:prstGeom prst="rect">
            <a:avLst/>
          </a:prstGeom>
        </p:spPr>
      </p:pic>
      <p:pic>
        <p:nvPicPr>
          <p:cNvPr id="3" name="Grafik 2" descr="Ein Bild, das Himmel, draußen, Gelände, Schnee enthält.&#10;&#10;Automatisch generierte Beschreibung">
            <a:extLst>
              <a:ext uri="{FF2B5EF4-FFF2-40B4-BE49-F238E27FC236}">
                <a16:creationId xmlns:a16="http://schemas.microsoft.com/office/drawing/2014/main" id="{EFA81321-A590-5E72-2422-1E8A586175E5}"/>
              </a:ext>
            </a:extLst>
          </p:cNvPr>
          <p:cNvPicPr>
            <a:picLocks noChangeAspect="1"/>
          </p:cNvPicPr>
          <p:nvPr/>
        </p:nvPicPr>
        <p:blipFill rotWithShape="1"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196" b="33380"/>
          <a:stretch/>
        </p:blipFill>
        <p:spPr>
          <a:xfrm>
            <a:off x="7313217" y="2880658"/>
            <a:ext cx="3376076" cy="1880284"/>
          </a:xfrm>
          <a:prstGeom prst="rect">
            <a:avLst/>
          </a:prstGeom>
        </p:spPr>
      </p:pic>
      <p:pic>
        <p:nvPicPr>
          <p:cNvPr id="11" name="Grafik 10" descr="Ein Bild, das Text, Schrift, Logo, Grafiken enthält.&#10;&#10;Automatisch generierte Beschreibung">
            <a:extLst>
              <a:ext uri="{FF2B5EF4-FFF2-40B4-BE49-F238E27FC236}">
                <a16:creationId xmlns:a16="http://schemas.microsoft.com/office/drawing/2014/main" id="{FADDAEAB-D49B-8E2A-8F82-77C9B413ABEA}"/>
              </a:ext>
            </a:extLst>
          </p:cNvPr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67953" y="4986669"/>
            <a:ext cx="2625255" cy="726779"/>
          </a:xfrm>
          <a:prstGeom prst="rect">
            <a:avLst/>
          </a:prstGeom>
        </p:spPr>
      </p:pic>
      <p:pic>
        <p:nvPicPr>
          <p:cNvPr id="16" name="Grafik 15" descr="Ein Bild, das Text, Schrift, Logo, Marke enthält.&#10;&#10;Automatisch generierte Beschreibung">
            <a:extLst>
              <a:ext uri="{FF2B5EF4-FFF2-40B4-BE49-F238E27FC236}">
                <a16:creationId xmlns:a16="http://schemas.microsoft.com/office/drawing/2014/main" id="{566B208B-1F4F-16FB-91AC-D0B6C3693DC2}"/>
              </a:ext>
            </a:extLst>
          </p:cNvPr>
          <p:cNvPicPr>
            <a:picLocks noChangeAspect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99318" y="5939176"/>
            <a:ext cx="2126164" cy="739204"/>
          </a:xfrm>
          <a:prstGeom prst="rect">
            <a:avLst/>
          </a:prstGeom>
        </p:spPr>
      </p:pic>
      <p:pic>
        <p:nvPicPr>
          <p:cNvPr id="18" name="Grafik 17" descr="Ein Bild, das Text, Gerät, Elektronisches Gerät, Multimedia enthält.&#10;&#10;Automatisch generierte Beschreibung">
            <a:extLst>
              <a:ext uri="{FF2B5EF4-FFF2-40B4-BE49-F238E27FC236}">
                <a16:creationId xmlns:a16="http://schemas.microsoft.com/office/drawing/2014/main" id="{10F15B9C-DF8A-C5C0-4856-A0A57B132D1F}"/>
              </a:ext>
            </a:extLst>
          </p:cNvPr>
          <p:cNvPicPr>
            <a:picLocks noChangeAspect="1"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556" y="0"/>
            <a:ext cx="3393890" cy="2502342"/>
          </a:xfrm>
          <a:prstGeom prst="rect">
            <a:avLst/>
          </a:prstGeom>
        </p:spPr>
      </p:pic>
      <p:pic>
        <p:nvPicPr>
          <p:cNvPr id="2" name="Grafik 1" descr="Ein Bild, das Text, Im Haus, Computer, Elektronik enthält.&#10;&#10;Automatisch generierte Beschreibung">
            <a:extLst>
              <a:ext uri="{FF2B5EF4-FFF2-40B4-BE49-F238E27FC236}">
                <a16:creationId xmlns:a16="http://schemas.microsoft.com/office/drawing/2014/main" id="{BE073A75-F790-EC87-0830-BB452ACFEA2B}"/>
              </a:ext>
            </a:extLst>
          </p:cNvPr>
          <p:cNvPicPr>
            <a:picLocks noChangeAspect="1"/>
          </p:cNvPicPr>
          <p:nvPr/>
        </p:nvPicPr>
        <p:blipFill rotWithShape="1"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654"/>
          <a:stretch/>
        </p:blipFill>
        <p:spPr>
          <a:xfrm>
            <a:off x="3611856" y="2764"/>
            <a:ext cx="3469689" cy="2496814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1"/>
          <p:cNvSpPr>
            <a:spLocks noChangeArrowheads="1"/>
          </p:cNvSpPr>
          <p:nvPr/>
        </p:nvSpPr>
        <p:spPr bwMode="auto">
          <a:xfrm>
            <a:off x="250722" y="292440"/>
            <a:ext cx="3115746" cy="74611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4306" tIns="52153" rIns="104306" bIns="52153" numCol="1" anchor="ctr" anchorCtr="0" compatLnSpc="1">
            <a:prstTxWarp prst="textNoShape">
              <a:avLst/>
            </a:prstTxWarp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tabLst>
                <a:tab pos="615693" algn="l"/>
              </a:tabLst>
            </a:pPr>
            <a:r>
              <a:rPr lang="en-US" sz="1000" b="1" u="sng" dirty="0">
                <a:solidFill>
                  <a:srgbClr val="0070C0"/>
                </a:solidFill>
              </a:rPr>
              <a:t>Note of caution: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tabLst>
                <a:tab pos="615693" algn="l"/>
              </a:tabLst>
            </a:pPr>
            <a:r>
              <a:rPr lang="en-US" sz="1000" b="1" dirty="0">
                <a:solidFill>
                  <a:srgbClr val="0070C0"/>
                </a:solidFill>
              </a:rPr>
              <a:t>As per § 3.4 of the DFF bylaws (see website)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tabLst>
                <a:tab pos="615693" algn="l"/>
              </a:tabLst>
            </a:pPr>
            <a:r>
              <a:rPr lang="en-US" sz="1000" b="1" dirty="0">
                <a:solidFill>
                  <a:srgbClr val="0070C0"/>
                </a:solidFill>
              </a:rPr>
              <a:t>As DFF meetings are not covered by mutual NDAs, the DFF advises its members as well as every participant at DFF meetings to check and carefully select - in their own interests - all information provided in presentations or discussion of any kind.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tabLst>
                <a:tab pos="615693" algn="l"/>
              </a:tabLst>
            </a:pPr>
            <a:endParaRPr lang="en-US" sz="900" b="1" u="sng" dirty="0"/>
          </a:p>
          <a:p>
            <a:r>
              <a:rPr lang="en-US" sz="900" b="1" u="sng" dirty="0"/>
              <a:t>Wednesday, November 29</a:t>
            </a:r>
            <a:r>
              <a:rPr lang="en-US" sz="900" b="1" u="sng" baseline="30000" dirty="0"/>
              <a:t>th</a:t>
            </a:r>
            <a:r>
              <a:rPr lang="en-US" sz="900" b="1" u="sng" dirty="0"/>
              <a:t> , 2023</a:t>
            </a:r>
            <a:r>
              <a:rPr lang="en-US" sz="900" dirty="0"/>
              <a:t> </a:t>
            </a:r>
          </a:p>
          <a:p>
            <a:pPr>
              <a:tabLst>
                <a:tab pos="613883" algn="l"/>
              </a:tabLst>
            </a:pPr>
            <a:endParaRPr lang="en-US" sz="900" dirty="0"/>
          </a:p>
          <a:p>
            <a:pPr>
              <a:tabLst>
                <a:tab pos="613883" algn="l"/>
              </a:tabLst>
            </a:pPr>
            <a:r>
              <a:rPr lang="en-US" sz="900" dirty="0"/>
              <a:t>12:30-13:00	Registration only for Working Group Members</a:t>
            </a:r>
            <a:endParaRPr lang="de-DE" sz="900" dirty="0"/>
          </a:p>
          <a:p>
            <a:pPr fontAlgn="base">
              <a:spcBef>
                <a:spcPct val="0"/>
              </a:spcBef>
              <a:spcAft>
                <a:spcPct val="0"/>
              </a:spcAft>
              <a:tabLst>
                <a:tab pos="1026759" algn="l"/>
              </a:tabLst>
            </a:pPr>
            <a:br>
              <a:rPr lang="en-US" sz="900" b="1" dirty="0">
                <a:latin typeface="Calibri" pitchFamily="34" charset="0"/>
                <a:ea typeface="Times New Roman" pitchFamily="18" charset="0"/>
                <a:cs typeface="Calibri" pitchFamily="34" charset="0"/>
              </a:rPr>
            </a:br>
            <a:r>
              <a:rPr lang="en-US" sz="900" dirty="0">
                <a:latin typeface="Calibri" pitchFamily="34" charset="0"/>
                <a:ea typeface="Times New Roman" pitchFamily="18" charset="0"/>
                <a:cs typeface="Calibri" pitchFamily="34" charset="0"/>
              </a:rPr>
              <a:t>13:00-15:00  Working Group Meetings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613883" algn="l"/>
              </a:tabLst>
            </a:pPr>
            <a:r>
              <a:rPr lang="en-US" sz="900" dirty="0">
                <a:latin typeface="Calibri" pitchFamily="34" charset="0"/>
                <a:ea typeface="Times New Roman" pitchFamily="18" charset="0"/>
                <a:cs typeface="Calibri" pitchFamily="34" charset="0"/>
              </a:rPr>
              <a:t> 	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613883" algn="l"/>
              </a:tabLst>
            </a:pPr>
            <a:r>
              <a:rPr lang="en-US" sz="900" dirty="0">
                <a:latin typeface="Calibri" pitchFamily="34" charset="0"/>
                <a:ea typeface="Times New Roman" pitchFamily="18" charset="0"/>
                <a:cs typeface="Calibri" pitchFamily="34" charset="0"/>
              </a:rPr>
              <a:t>14:00-15:20	Registration for all Attendees 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613883" algn="l"/>
              </a:tabLst>
            </a:pPr>
            <a:r>
              <a:rPr lang="en-US" sz="900" i="1" dirty="0">
                <a:latin typeface="Calibri" pitchFamily="34" charset="0"/>
                <a:ea typeface="Times New Roman" pitchFamily="18" charset="0"/>
                <a:cs typeface="Calibri" pitchFamily="34" charset="0"/>
              </a:rPr>
              <a:t>	</a:t>
            </a:r>
            <a:endParaRPr lang="en-US" sz="900" b="1" i="1" dirty="0">
              <a:solidFill>
                <a:srgbClr val="0070C0"/>
              </a:solidFill>
              <a:latin typeface="Calibri" pitchFamily="34" charset="0"/>
              <a:ea typeface="Times New Roman" pitchFamily="18" charset="0"/>
              <a:cs typeface="Calibri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613883" algn="l"/>
              </a:tabLst>
            </a:pPr>
            <a:r>
              <a:rPr lang="en-US" sz="900" b="1" i="1" dirty="0">
                <a:solidFill>
                  <a:srgbClr val="0070C0"/>
                </a:solidFill>
                <a:latin typeface="Calibri" pitchFamily="34" charset="0"/>
                <a:ea typeface="Times New Roman" pitchFamily="18" charset="0"/>
                <a:cs typeface="Calibri" pitchFamily="34" charset="0"/>
              </a:rPr>
              <a:t>	Networking Coffee Reception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613883" algn="l"/>
              </a:tabLst>
            </a:pPr>
            <a:endParaRPr lang="en-US" sz="900" b="1" u="sng" dirty="0">
              <a:latin typeface="Calibri" pitchFamily="34" charset="0"/>
              <a:ea typeface="Times New Roman" pitchFamily="18" charset="0"/>
              <a:cs typeface="Calibri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613883" algn="l"/>
              </a:tabLst>
            </a:pPr>
            <a:r>
              <a:rPr lang="en-US" sz="900" b="1" u="sng" dirty="0">
                <a:solidFill>
                  <a:srgbClr val="FF0000"/>
                </a:solidFill>
                <a:latin typeface="Calibri" pitchFamily="34" charset="0"/>
                <a:ea typeface="Times New Roman" pitchFamily="18" charset="0"/>
                <a:cs typeface="Calibri" pitchFamily="34" charset="0"/>
              </a:rPr>
              <a:t>DFF Summit Meeting, Part I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613883" algn="l"/>
              </a:tabLst>
            </a:pPr>
            <a:r>
              <a:rPr lang="en-US" sz="900" i="1" dirty="0">
                <a:latin typeface="Calibri" pitchFamily="34" charset="0"/>
                <a:ea typeface="Times New Roman" pitchFamily="18" charset="0"/>
                <a:cs typeface="Calibri" pitchFamily="34" charset="0"/>
              </a:rPr>
              <a:t>	</a:t>
            </a:r>
            <a:endParaRPr lang="en-US" sz="900" dirty="0">
              <a:latin typeface="Calibri" pitchFamily="34" charset="0"/>
              <a:ea typeface="Times New Roman" pitchFamily="18" charset="0"/>
              <a:cs typeface="Calibri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613883" algn="l"/>
              </a:tabLst>
            </a:pPr>
            <a:r>
              <a:rPr lang="en-US" sz="900" dirty="0">
                <a:latin typeface="Calibri" pitchFamily="34" charset="0"/>
                <a:ea typeface="Times New Roman" pitchFamily="18" charset="0"/>
                <a:cs typeface="Calibri" pitchFamily="34" charset="0"/>
              </a:rPr>
              <a:t>15:20-15:30</a:t>
            </a:r>
            <a:r>
              <a:rPr lang="en-US" sz="900" dirty="0">
                <a:solidFill>
                  <a:srgbClr val="FF0000"/>
                </a:solidFill>
                <a:latin typeface="Calibri" pitchFamily="34" charset="0"/>
                <a:ea typeface="Times New Roman" pitchFamily="18" charset="0"/>
                <a:cs typeface="Calibri" pitchFamily="34" charset="0"/>
              </a:rPr>
              <a:t>	</a:t>
            </a:r>
            <a:r>
              <a:rPr lang="en-US" sz="900" b="1" dirty="0">
                <a:latin typeface="Calibri" pitchFamily="34" charset="0"/>
                <a:ea typeface="Times New Roman" pitchFamily="18" charset="0"/>
                <a:cs typeface="Calibri" pitchFamily="34" charset="0"/>
              </a:rPr>
              <a:t>Joachim Schuhbauer, </a:t>
            </a:r>
            <a:r>
              <a:rPr lang="en-US" sz="900" dirty="0" err="1">
                <a:latin typeface="Calibri" pitchFamily="34" charset="0"/>
                <a:ea typeface="Times New Roman" pitchFamily="18" charset="0"/>
                <a:cs typeface="Calibri" pitchFamily="34" charset="0"/>
              </a:rPr>
              <a:t>SemsoTec</a:t>
            </a:r>
            <a:r>
              <a:rPr lang="en-US" sz="900" dirty="0">
                <a:latin typeface="Calibri" pitchFamily="34" charset="0"/>
                <a:ea typeface="Times New Roman" pitchFamily="18" charset="0"/>
                <a:cs typeface="Calibri" pitchFamily="34" charset="0"/>
              </a:rPr>
              <a:t> Group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613883" algn="l"/>
              </a:tabLst>
            </a:pPr>
            <a:r>
              <a:rPr lang="en-US" sz="900" dirty="0">
                <a:latin typeface="Calibri" pitchFamily="34" charset="0"/>
                <a:ea typeface="Times New Roman" pitchFamily="18" charset="0"/>
                <a:cs typeface="Calibri" pitchFamily="34" charset="0"/>
              </a:rPr>
              <a:t>	&amp;  </a:t>
            </a:r>
            <a:r>
              <a:rPr lang="en-US" sz="900" b="1" dirty="0">
                <a:latin typeface="Calibri" pitchFamily="34" charset="0"/>
                <a:ea typeface="Times New Roman" pitchFamily="18" charset="0"/>
                <a:cs typeface="Calibri" pitchFamily="34" charset="0"/>
              </a:rPr>
              <a:t>Donald Schaffer</a:t>
            </a:r>
            <a:r>
              <a:rPr lang="en-US" sz="900" dirty="0">
                <a:latin typeface="Calibri" pitchFamily="34" charset="0"/>
                <a:ea typeface="Times New Roman" pitchFamily="18" charset="0"/>
                <a:cs typeface="Calibri" pitchFamily="34" charset="0"/>
              </a:rPr>
              <a:t>, Dexerials B.V.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613883" algn="l"/>
              </a:tabLst>
            </a:pPr>
            <a:r>
              <a:rPr lang="en-US" sz="900" dirty="0">
                <a:latin typeface="Calibri" pitchFamily="34" charset="0"/>
                <a:ea typeface="Times New Roman" pitchFamily="18" charset="0"/>
                <a:cs typeface="Calibri" pitchFamily="34" charset="0"/>
              </a:rPr>
              <a:t>	</a:t>
            </a:r>
            <a:r>
              <a:rPr lang="en-US" sz="900" i="1" dirty="0">
                <a:latin typeface="Calibri" pitchFamily="34" charset="0"/>
                <a:ea typeface="Times New Roman" pitchFamily="18" charset="0"/>
                <a:cs typeface="Calibri" pitchFamily="34" charset="0"/>
              </a:rPr>
              <a:t>Welcome</a:t>
            </a:r>
            <a:r>
              <a:rPr lang="en-US" sz="900" dirty="0">
                <a:latin typeface="Calibri" pitchFamily="34" charset="0"/>
                <a:ea typeface="Times New Roman" pitchFamily="18" charset="0"/>
                <a:cs typeface="Calibri" pitchFamily="34" charset="0"/>
              </a:rPr>
              <a:t>	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613883" algn="l"/>
              </a:tabLst>
            </a:pPr>
            <a:endParaRPr lang="en-US" sz="900" dirty="0">
              <a:latin typeface="Calibri" pitchFamily="34" charset="0"/>
              <a:ea typeface="Times New Roman" pitchFamily="18" charset="0"/>
              <a:cs typeface="Calibri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613883" algn="l"/>
              </a:tabLst>
            </a:pPr>
            <a:r>
              <a:rPr lang="en-US" sz="900" dirty="0">
                <a:latin typeface="Calibri" pitchFamily="34" charset="0"/>
                <a:ea typeface="Times New Roman" pitchFamily="18" charset="0"/>
                <a:cs typeface="Calibri" pitchFamily="34" charset="0"/>
              </a:rPr>
              <a:t>15:30-16:00	</a:t>
            </a:r>
            <a:r>
              <a:rPr lang="en-US" sz="900" b="1" dirty="0">
                <a:latin typeface="Calibri" pitchFamily="34" charset="0"/>
                <a:ea typeface="Times New Roman" pitchFamily="18" charset="0"/>
                <a:cs typeface="Calibri" pitchFamily="34" charset="0"/>
              </a:rPr>
              <a:t>Joachim Schuhbauer &amp; Donald Schaffer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613883" algn="l"/>
              </a:tabLst>
            </a:pPr>
            <a:r>
              <a:rPr lang="en-US" sz="900" i="1" dirty="0">
                <a:latin typeface="Calibri" pitchFamily="34" charset="0"/>
                <a:ea typeface="Times New Roman" pitchFamily="18" charset="0"/>
                <a:cs typeface="Calibri" pitchFamily="34" charset="0"/>
              </a:rPr>
              <a:t>	Introduction of the Cham Site and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613883" algn="l"/>
              </a:tabLst>
            </a:pPr>
            <a:r>
              <a:rPr lang="en-US" sz="900" i="1" dirty="0">
                <a:latin typeface="Calibri" pitchFamily="34" charset="0"/>
                <a:ea typeface="Times New Roman" pitchFamily="18" charset="0"/>
                <a:cs typeface="Calibri" pitchFamily="34" charset="0"/>
              </a:rPr>
              <a:t>	Cooperation Scope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613883" algn="l"/>
              </a:tabLst>
            </a:pPr>
            <a:endParaRPr lang="en-US" sz="900" dirty="0">
              <a:latin typeface="Calibri" pitchFamily="34" charset="0"/>
              <a:ea typeface="Times New Roman" pitchFamily="18" charset="0"/>
              <a:cs typeface="Calibri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613883" algn="l"/>
              </a:tabLst>
            </a:pPr>
            <a:r>
              <a:rPr lang="en-US" sz="900" dirty="0">
                <a:latin typeface="Calibri" pitchFamily="34" charset="0"/>
                <a:ea typeface="Times New Roman" pitchFamily="18" charset="0"/>
                <a:cs typeface="Calibri" pitchFamily="34" charset="0"/>
              </a:rPr>
              <a:t>16:00-17:30	</a:t>
            </a:r>
            <a:r>
              <a:rPr lang="en-US" sz="900" b="1" dirty="0">
                <a:latin typeface="Calibri" pitchFamily="34" charset="0"/>
                <a:ea typeface="Times New Roman" pitchFamily="18" charset="0"/>
                <a:cs typeface="Calibri" pitchFamily="34" charset="0"/>
              </a:rPr>
              <a:t>Joachim Schuhbauer &amp; Donald Schaffer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613883" algn="l"/>
              </a:tabLst>
            </a:pPr>
            <a:r>
              <a:rPr lang="en-US" sz="900" dirty="0">
                <a:latin typeface="Calibri" pitchFamily="34" charset="0"/>
                <a:ea typeface="Times New Roman" pitchFamily="18" charset="0"/>
                <a:cs typeface="Calibri" pitchFamily="34" charset="0"/>
              </a:rPr>
              <a:t>	</a:t>
            </a:r>
            <a:r>
              <a:rPr lang="en-US" sz="900" i="1" dirty="0">
                <a:latin typeface="Calibri" pitchFamily="34" charset="0"/>
                <a:ea typeface="Times New Roman" pitchFamily="18" charset="0"/>
                <a:cs typeface="Calibri" pitchFamily="34" charset="0"/>
              </a:rPr>
              <a:t>Factory Tours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613883" algn="l"/>
              </a:tabLst>
            </a:pPr>
            <a:endParaRPr lang="en-US" sz="900" i="1" dirty="0">
              <a:latin typeface="Calibri" pitchFamily="34" charset="0"/>
              <a:ea typeface="Times New Roman" pitchFamily="18" charset="0"/>
              <a:cs typeface="Calibri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615693" algn="l"/>
              </a:tabLst>
            </a:pPr>
            <a:r>
              <a:rPr lang="en-US" sz="900" dirty="0">
                <a:latin typeface="Calibri" pitchFamily="34" charset="0"/>
                <a:ea typeface="Times New Roman" pitchFamily="18" charset="0"/>
                <a:cs typeface="Calibri" pitchFamily="34" charset="0"/>
              </a:rPr>
              <a:t>19:00-22:00	</a:t>
            </a:r>
            <a:r>
              <a:rPr lang="en-US" sz="900" b="1" i="1" dirty="0">
                <a:solidFill>
                  <a:srgbClr val="0070C0"/>
                </a:solidFill>
                <a:latin typeface="Calibri" pitchFamily="34" charset="0"/>
                <a:ea typeface="Times New Roman" pitchFamily="18" charset="0"/>
                <a:cs typeface="Calibri" pitchFamily="34" charset="0"/>
              </a:rPr>
              <a:t>Dinner and Get Together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615693" algn="l"/>
              </a:tabLst>
            </a:pPr>
            <a:r>
              <a:rPr lang="en-US" sz="900" i="1" dirty="0">
                <a:latin typeface="Calibri" pitchFamily="34" charset="0"/>
                <a:ea typeface="Times New Roman" pitchFamily="18" charset="0"/>
                <a:cs typeface="Calibri" pitchFamily="34" charset="0"/>
              </a:rPr>
              <a:t>	Hotel </a:t>
            </a:r>
            <a:r>
              <a:rPr lang="en-US" sz="900" i="1" dirty="0" err="1">
                <a:latin typeface="Calibri" pitchFamily="34" charset="0"/>
                <a:ea typeface="Times New Roman" pitchFamily="18" charset="0"/>
                <a:cs typeface="Calibri" pitchFamily="34" charset="0"/>
              </a:rPr>
              <a:t>Randsbergerhof</a:t>
            </a:r>
            <a:endParaRPr lang="en-US" sz="900" i="1" dirty="0">
              <a:latin typeface="Calibri" pitchFamily="34" charset="0"/>
              <a:ea typeface="Times New Roman" pitchFamily="18" charset="0"/>
              <a:cs typeface="Calibri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615693" algn="l"/>
              </a:tabLst>
            </a:pPr>
            <a:r>
              <a:rPr lang="en-US" sz="900" i="1" dirty="0">
                <a:latin typeface="Calibri" pitchFamily="34" charset="0"/>
                <a:ea typeface="Times New Roman" pitchFamily="18" charset="0"/>
                <a:cs typeface="Calibri" pitchFamily="34" charset="0"/>
              </a:rPr>
              <a:t>	</a:t>
            </a:r>
            <a:r>
              <a:rPr lang="en-US" sz="900" i="1" dirty="0" err="1">
                <a:latin typeface="Calibri" pitchFamily="34" charset="0"/>
                <a:ea typeface="Times New Roman" pitchFamily="18" charset="0"/>
                <a:cs typeface="Calibri" pitchFamily="34" charset="0"/>
              </a:rPr>
              <a:t>Randsbergerhofstr</a:t>
            </a:r>
            <a:r>
              <a:rPr lang="en-US" sz="900" i="1" dirty="0">
                <a:latin typeface="Calibri" pitchFamily="34" charset="0"/>
                <a:ea typeface="Times New Roman" pitchFamily="18" charset="0"/>
                <a:cs typeface="Calibri" pitchFamily="34" charset="0"/>
              </a:rPr>
              <a:t>. 15 - 19 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615693" algn="l"/>
              </a:tabLst>
            </a:pPr>
            <a:r>
              <a:rPr lang="en-US" sz="900" i="1" dirty="0">
                <a:latin typeface="Calibri" pitchFamily="34" charset="0"/>
                <a:ea typeface="Times New Roman" pitchFamily="18" charset="0"/>
                <a:cs typeface="Calibri" pitchFamily="34" charset="0"/>
              </a:rPr>
              <a:t>	93413 Cham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615693" algn="l"/>
              </a:tabLst>
            </a:pPr>
            <a:endParaRPr lang="en-US" sz="900" i="1" dirty="0">
              <a:latin typeface="Calibri" pitchFamily="34" charset="0"/>
              <a:ea typeface="Times New Roman" pitchFamily="18" charset="0"/>
              <a:cs typeface="Calibri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615693" algn="l"/>
              </a:tabLst>
            </a:pPr>
            <a:r>
              <a:rPr lang="en-US" sz="900" b="1" u="sng" dirty="0">
                <a:latin typeface="Calibri" pitchFamily="34" charset="0"/>
                <a:ea typeface="Times New Roman" pitchFamily="18" charset="0"/>
                <a:cs typeface="Calibri" pitchFamily="34" charset="0"/>
              </a:rPr>
              <a:t>Thursday, November 30</a:t>
            </a:r>
            <a:r>
              <a:rPr lang="en-US" sz="900" b="1" u="sng" baseline="30000" dirty="0">
                <a:latin typeface="Calibri" pitchFamily="34" charset="0"/>
                <a:ea typeface="Times New Roman" pitchFamily="18" charset="0"/>
                <a:cs typeface="Calibri" pitchFamily="34" charset="0"/>
              </a:rPr>
              <a:t>th</a:t>
            </a:r>
            <a:r>
              <a:rPr lang="en-US" sz="900" b="1" u="sng" dirty="0">
                <a:latin typeface="Calibri" pitchFamily="34" charset="0"/>
                <a:ea typeface="Times New Roman" pitchFamily="18" charset="0"/>
                <a:cs typeface="Calibri" pitchFamily="34" charset="0"/>
              </a:rPr>
              <a:t>, 2023</a:t>
            </a:r>
            <a:endParaRPr lang="de-DE" sz="900" dirty="0">
              <a:latin typeface="Arial" pitchFamily="34" charset="0"/>
              <a:cs typeface="Arial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1026759" algn="l"/>
              </a:tabLst>
            </a:pPr>
            <a:br>
              <a:rPr lang="en-US" sz="900" b="1" dirty="0">
                <a:latin typeface="Calibri" pitchFamily="34" charset="0"/>
                <a:ea typeface="Times New Roman" pitchFamily="18" charset="0"/>
                <a:cs typeface="Calibri" pitchFamily="34" charset="0"/>
              </a:rPr>
            </a:br>
            <a:r>
              <a:rPr lang="en-US" sz="900" b="1" u="sng" dirty="0">
                <a:solidFill>
                  <a:srgbClr val="FF0000"/>
                </a:solidFill>
                <a:latin typeface="Calibri" pitchFamily="34" charset="0"/>
                <a:ea typeface="Times New Roman" pitchFamily="18" charset="0"/>
                <a:cs typeface="Calibri" pitchFamily="34" charset="0"/>
              </a:rPr>
              <a:t>DFF Member Assembly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1026759" algn="l"/>
              </a:tabLst>
            </a:pPr>
            <a:endParaRPr lang="en-US" sz="900" dirty="0">
              <a:latin typeface="Calibri" pitchFamily="34" charset="0"/>
              <a:cs typeface="Arial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1026759" algn="l"/>
              </a:tabLst>
            </a:pPr>
            <a:r>
              <a:rPr lang="en-US" sz="900" dirty="0">
                <a:latin typeface="Calibri" pitchFamily="34" charset="0"/>
                <a:cs typeface="Arial" pitchFamily="34" charset="0"/>
              </a:rPr>
              <a:t>08:15-08:50  </a:t>
            </a:r>
            <a:r>
              <a:rPr lang="en-US" sz="900" dirty="0">
                <a:solidFill>
                  <a:srgbClr val="FF0000"/>
                </a:solidFill>
                <a:latin typeface="Calibri" pitchFamily="34" charset="0"/>
                <a:cs typeface="Arial" pitchFamily="34" charset="0"/>
              </a:rPr>
              <a:t>Registration only for DFF Members </a:t>
            </a:r>
            <a:br>
              <a:rPr lang="en-US" sz="900" dirty="0">
                <a:solidFill>
                  <a:srgbClr val="FF0000"/>
                </a:solidFill>
                <a:latin typeface="Calibri" pitchFamily="34" charset="0"/>
                <a:cs typeface="Arial" pitchFamily="34" charset="0"/>
              </a:rPr>
            </a:br>
            <a:endParaRPr lang="en-US" sz="900" dirty="0">
              <a:solidFill>
                <a:srgbClr val="FF0000"/>
              </a:solidFill>
              <a:latin typeface="Calibri" pitchFamily="34" charset="0"/>
              <a:cs typeface="Arial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615693" algn="l"/>
              </a:tabLst>
            </a:pPr>
            <a:r>
              <a:rPr lang="en-US" sz="900" dirty="0">
                <a:latin typeface="Calibri" pitchFamily="34" charset="0"/>
                <a:ea typeface="Times New Roman" pitchFamily="18" charset="0"/>
                <a:cs typeface="Calibri" pitchFamily="34" charset="0"/>
              </a:rPr>
              <a:t>09:00-09:30	DFF Member Assembly</a:t>
            </a:r>
            <a:br>
              <a:rPr lang="en-US" sz="900" dirty="0">
                <a:latin typeface="Calibri" pitchFamily="34" charset="0"/>
                <a:ea typeface="Times New Roman" pitchFamily="18" charset="0"/>
                <a:cs typeface="Calibri" pitchFamily="34" charset="0"/>
              </a:rPr>
            </a:br>
            <a:r>
              <a:rPr lang="en-US" sz="900" dirty="0">
                <a:latin typeface="Calibri" pitchFamily="34" charset="0"/>
                <a:ea typeface="Times New Roman" pitchFamily="18" charset="0"/>
                <a:cs typeface="Calibri" pitchFamily="34" charset="0"/>
              </a:rPr>
              <a:t>	</a:t>
            </a:r>
            <a:r>
              <a:rPr lang="en-US" sz="900" b="1" dirty="0">
                <a:latin typeface="Calibri" pitchFamily="34" charset="0"/>
                <a:ea typeface="Times New Roman" pitchFamily="18" charset="0"/>
                <a:cs typeface="Calibri" pitchFamily="34" charset="0"/>
              </a:rPr>
              <a:t>Dr. Armin Wedel</a:t>
            </a:r>
            <a:r>
              <a:rPr lang="en-US" sz="900" dirty="0">
                <a:latin typeface="Calibri" pitchFamily="34" charset="0"/>
                <a:ea typeface="Times New Roman" pitchFamily="18" charset="0"/>
                <a:cs typeface="Calibri" pitchFamily="34" charset="0"/>
              </a:rPr>
              <a:t>, President DFF,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615693" algn="l"/>
              </a:tabLst>
            </a:pPr>
            <a:r>
              <a:rPr lang="en-US" sz="900" dirty="0">
                <a:latin typeface="Calibri" pitchFamily="34" charset="0"/>
                <a:ea typeface="Times New Roman" pitchFamily="18" charset="0"/>
                <a:cs typeface="Calibri" pitchFamily="34" charset="0"/>
              </a:rPr>
              <a:t>	Fraunhofer IAP</a:t>
            </a:r>
            <a:br>
              <a:rPr lang="en-US" sz="900" dirty="0">
                <a:latin typeface="Calibri" pitchFamily="34" charset="0"/>
                <a:ea typeface="Times New Roman" pitchFamily="18" charset="0"/>
                <a:cs typeface="Calibri" pitchFamily="34" charset="0"/>
              </a:rPr>
            </a:br>
            <a:r>
              <a:rPr lang="en-US" sz="900" dirty="0">
                <a:latin typeface="Calibri" pitchFamily="34" charset="0"/>
                <a:ea typeface="Times New Roman" pitchFamily="18" charset="0"/>
                <a:cs typeface="Calibri" pitchFamily="34" charset="0"/>
              </a:rPr>
              <a:t>	</a:t>
            </a:r>
            <a:endParaRPr lang="en-US" sz="900" b="1" u="sng" dirty="0">
              <a:latin typeface="Calibri" pitchFamily="34" charset="0"/>
              <a:ea typeface="Times New Roman" pitchFamily="18" charset="0"/>
              <a:cs typeface="Calibri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615693" algn="l"/>
              </a:tabLst>
            </a:pPr>
            <a:r>
              <a:rPr lang="en-US" sz="900" dirty="0">
                <a:latin typeface="Calibri" pitchFamily="34" charset="0"/>
                <a:ea typeface="Times New Roman" pitchFamily="18" charset="0"/>
                <a:cs typeface="Calibri" pitchFamily="34" charset="0"/>
              </a:rPr>
              <a:t>09:30-10:00	</a:t>
            </a:r>
            <a:r>
              <a:rPr lang="en-US" sz="900" dirty="0">
                <a:solidFill>
                  <a:srgbClr val="FF0000"/>
                </a:solidFill>
                <a:latin typeface="Calibri" pitchFamily="34" charset="0"/>
                <a:ea typeface="Times New Roman" pitchFamily="18" charset="0"/>
                <a:cs typeface="Calibri" pitchFamily="34" charset="0"/>
              </a:rPr>
              <a:t>Arrival / Registration for all Attendees 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615693" algn="l"/>
              </a:tabLst>
            </a:pPr>
            <a:r>
              <a:rPr lang="en-US" sz="900" dirty="0">
                <a:latin typeface="Calibri" pitchFamily="34" charset="0"/>
                <a:ea typeface="Times New Roman" pitchFamily="18" charset="0"/>
                <a:cs typeface="Calibri" pitchFamily="34" charset="0"/>
              </a:rPr>
              <a:t>	</a:t>
            </a:r>
            <a:br>
              <a:rPr lang="en-US" sz="900" b="1" i="1" dirty="0">
                <a:solidFill>
                  <a:srgbClr val="0070C0"/>
                </a:solidFill>
                <a:latin typeface="Calibri" pitchFamily="34" charset="0"/>
                <a:ea typeface="Times New Roman" pitchFamily="18" charset="0"/>
                <a:cs typeface="Calibri" pitchFamily="34" charset="0"/>
              </a:rPr>
            </a:br>
            <a:r>
              <a:rPr lang="en-US" sz="900" b="1" i="1" dirty="0">
                <a:solidFill>
                  <a:srgbClr val="0070C0"/>
                </a:solidFill>
                <a:latin typeface="Calibri" pitchFamily="34" charset="0"/>
                <a:ea typeface="Times New Roman" pitchFamily="18" charset="0"/>
                <a:cs typeface="Calibri" pitchFamily="34" charset="0"/>
              </a:rPr>
              <a:t>                        Networking Coffee Reception</a:t>
            </a:r>
            <a:endParaRPr lang="en-US" sz="900" b="1" i="1" u="sng" dirty="0">
              <a:solidFill>
                <a:srgbClr val="0070C0"/>
              </a:solidFill>
              <a:latin typeface="Calibri" pitchFamily="34" charset="0"/>
              <a:ea typeface="Times New Roman" pitchFamily="18" charset="0"/>
              <a:cs typeface="Calibri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615693" algn="l"/>
              </a:tabLst>
            </a:pPr>
            <a:endParaRPr lang="en-US" sz="900" i="1" dirty="0">
              <a:latin typeface="Calibri" pitchFamily="34" charset="0"/>
              <a:ea typeface="Times New Roman" pitchFamily="18" charset="0"/>
              <a:cs typeface="Calibri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615693" algn="l"/>
              </a:tabLst>
            </a:pPr>
            <a:endParaRPr lang="en-US" sz="1200" b="1" i="1" dirty="0">
              <a:solidFill>
                <a:srgbClr val="FF0000"/>
              </a:solidFill>
              <a:latin typeface="Calibri" pitchFamily="34" charset="0"/>
              <a:ea typeface="Times New Roman" pitchFamily="18" charset="0"/>
              <a:cs typeface="Calibri" pitchFamily="34" charset="0"/>
            </a:endParaRPr>
          </a:p>
        </p:txBody>
      </p:sp>
      <p:sp>
        <p:nvSpPr>
          <p:cNvPr id="9" name="Rectangle 1"/>
          <p:cNvSpPr>
            <a:spLocks noChangeArrowheads="1"/>
          </p:cNvSpPr>
          <p:nvPr/>
        </p:nvSpPr>
        <p:spPr bwMode="auto">
          <a:xfrm>
            <a:off x="3751579" y="273363"/>
            <a:ext cx="3251306" cy="62435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4306" tIns="52153" rIns="104306" bIns="52153" numCol="1" anchor="ctr" anchorCtr="0" compatLnSpc="1">
            <a:prstTxWarp prst="textNoShape">
              <a:avLst/>
            </a:prstTxWarp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615693" algn="l"/>
              </a:tabLst>
            </a:pPr>
            <a:r>
              <a:rPr lang="en-US" sz="900" b="1" u="sng" dirty="0">
                <a:latin typeface="Calibri" pitchFamily="34" charset="0"/>
                <a:ea typeface="Times New Roman" pitchFamily="18" charset="0"/>
                <a:cs typeface="Calibri" pitchFamily="34" charset="0"/>
              </a:rPr>
              <a:t>Thursday, November 30</a:t>
            </a:r>
            <a:r>
              <a:rPr lang="en-US" sz="900" b="1" u="sng" baseline="30000" dirty="0">
                <a:latin typeface="Calibri" pitchFamily="34" charset="0"/>
                <a:ea typeface="Times New Roman" pitchFamily="18" charset="0"/>
                <a:cs typeface="Calibri" pitchFamily="34" charset="0"/>
              </a:rPr>
              <a:t>th</a:t>
            </a:r>
            <a:r>
              <a:rPr lang="en-US" sz="900" b="1" u="sng" dirty="0">
                <a:latin typeface="Calibri" pitchFamily="34" charset="0"/>
                <a:ea typeface="Times New Roman" pitchFamily="18" charset="0"/>
                <a:cs typeface="Calibri" pitchFamily="34" charset="0"/>
              </a:rPr>
              <a:t>, 2023</a:t>
            </a:r>
            <a:endParaRPr lang="de-DE" sz="900" dirty="0">
              <a:latin typeface="Arial" pitchFamily="34" charset="0"/>
              <a:cs typeface="Arial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615693" algn="l"/>
              </a:tabLst>
            </a:pPr>
            <a:endParaRPr lang="en-US" sz="900" b="1" dirty="0">
              <a:latin typeface="Calibri" pitchFamily="34" charset="0"/>
              <a:ea typeface="Times New Roman" pitchFamily="18" charset="0"/>
              <a:cs typeface="Calibri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615693" algn="l"/>
              </a:tabLst>
            </a:pPr>
            <a:r>
              <a:rPr lang="en-US" sz="900" b="1" u="sng" dirty="0">
                <a:solidFill>
                  <a:srgbClr val="FF0000"/>
                </a:solidFill>
                <a:latin typeface="Calibri" pitchFamily="34" charset="0"/>
                <a:ea typeface="Times New Roman" pitchFamily="18" charset="0"/>
                <a:cs typeface="Calibri" pitchFamily="34" charset="0"/>
              </a:rPr>
              <a:t>DFF Summit Meeting,  Part II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615693" algn="l"/>
              </a:tabLst>
            </a:pPr>
            <a:endParaRPr lang="en-US" sz="900" b="1" u="sng" dirty="0">
              <a:latin typeface="Calibri" pitchFamily="34" charset="0"/>
              <a:ea typeface="Times New Roman" pitchFamily="18" charset="0"/>
              <a:cs typeface="Calibri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615693" algn="l"/>
              </a:tabLst>
            </a:pPr>
            <a:r>
              <a:rPr lang="en-US" sz="900" dirty="0">
                <a:latin typeface="Calibri" pitchFamily="34" charset="0"/>
                <a:ea typeface="Times New Roman" pitchFamily="18" charset="0"/>
                <a:cs typeface="Calibri" pitchFamily="34" charset="0"/>
              </a:rPr>
              <a:t>10:00-10:05	</a:t>
            </a:r>
            <a:r>
              <a:rPr lang="en-US" sz="900" b="1" dirty="0">
                <a:latin typeface="Calibri" pitchFamily="34" charset="0"/>
                <a:ea typeface="Times New Roman" pitchFamily="18" charset="0"/>
                <a:cs typeface="Calibri" pitchFamily="34" charset="0"/>
              </a:rPr>
              <a:t>Dr. Armin Wedel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615693" algn="l"/>
              </a:tabLst>
            </a:pPr>
            <a:r>
              <a:rPr lang="en-US" sz="900" dirty="0">
                <a:latin typeface="Calibri" pitchFamily="34" charset="0"/>
                <a:ea typeface="Times New Roman" pitchFamily="18" charset="0"/>
                <a:cs typeface="Calibri" pitchFamily="34" charset="0"/>
              </a:rPr>
              <a:t>	</a:t>
            </a:r>
            <a:r>
              <a:rPr lang="en-US" sz="900" i="1" dirty="0">
                <a:latin typeface="Calibri" pitchFamily="34" charset="0"/>
                <a:ea typeface="Times New Roman" pitchFamily="18" charset="0"/>
                <a:cs typeface="Calibri" pitchFamily="34" charset="0"/>
              </a:rPr>
              <a:t>Welcome to DFF Summit Meeting, Part II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615693" algn="l"/>
              </a:tabLst>
            </a:pPr>
            <a:endParaRPr lang="en-US" sz="900" i="1" dirty="0">
              <a:latin typeface="Calibri" pitchFamily="34" charset="0"/>
              <a:ea typeface="Times New Roman" pitchFamily="18" charset="0"/>
              <a:cs typeface="Calibri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615693" algn="l"/>
              </a:tabLst>
            </a:pPr>
            <a:r>
              <a:rPr lang="en-US" sz="900" dirty="0">
                <a:latin typeface="Calibri" pitchFamily="34" charset="0"/>
                <a:cs typeface="Arial" pitchFamily="34" charset="0"/>
              </a:rPr>
              <a:t>10:05-10:10	</a:t>
            </a:r>
            <a:r>
              <a:rPr lang="en-US" sz="900" b="1" dirty="0">
                <a:latin typeface="Calibri" pitchFamily="34" charset="0"/>
                <a:cs typeface="Arial" pitchFamily="34" charset="0"/>
              </a:rPr>
              <a:t>Joachim Schuhbauer</a:t>
            </a:r>
            <a:r>
              <a:rPr lang="en-US" sz="900" dirty="0">
                <a:latin typeface="Calibri" pitchFamily="34" charset="0"/>
                <a:cs typeface="Arial" pitchFamily="34" charset="0"/>
              </a:rPr>
              <a:t>, </a:t>
            </a:r>
            <a:r>
              <a:rPr lang="en-US" sz="900" dirty="0" err="1">
                <a:latin typeface="Calibri" pitchFamily="34" charset="0"/>
                <a:cs typeface="Arial" pitchFamily="34" charset="0"/>
              </a:rPr>
              <a:t>SemsoTec</a:t>
            </a:r>
            <a:r>
              <a:rPr lang="en-US" sz="900" dirty="0">
                <a:latin typeface="Calibri" pitchFamily="34" charset="0"/>
                <a:cs typeface="Arial" pitchFamily="34" charset="0"/>
              </a:rPr>
              <a:t> Group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615693" algn="l"/>
              </a:tabLst>
            </a:pPr>
            <a:r>
              <a:rPr lang="en-US" sz="900" dirty="0">
                <a:latin typeface="Calibri" pitchFamily="34" charset="0"/>
                <a:cs typeface="Arial" pitchFamily="34" charset="0"/>
              </a:rPr>
              <a:t>	</a:t>
            </a:r>
            <a:r>
              <a:rPr lang="en-US" sz="900" b="1" dirty="0">
                <a:latin typeface="Calibri" pitchFamily="34" charset="0"/>
                <a:cs typeface="Arial" pitchFamily="34" charset="0"/>
              </a:rPr>
              <a:t>&amp; Donald Schaffer</a:t>
            </a:r>
            <a:r>
              <a:rPr lang="en-US" sz="900" dirty="0">
                <a:latin typeface="Calibri" pitchFamily="34" charset="0"/>
                <a:cs typeface="Arial" pitchFamily="34" charset="0"/>
              </a:rPr>
              <a:t>, Dexerials B.V.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615693" algn="l"/>
              </a:tabLst>
            </a:pPr>
            <a:r>
              <a:rPr lang="en-US" sz="900" dirty="0">
                <a:latin typeface="Calibri" pitchFamily="34" charset="0"/>
                <a:cs typeface="Arial" pitchFamily="34" charset="0"/>
              </a:rPr>
              <a:t>	</a:t>
            </a:r>
            <a:r>
              <a:rPr lang="en-US" sz="900" i="1" dirty="0">
                <a:latin typeface="Calibri" pitchFamily="34" charset="0"/>
                <a:cs typeface="Arial" pitchFamily="34" charset="0"/>
              </a:rPr>
              <a:t>Welcome to DFF Summit Meeting, Part II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615693" algn="l"/>
              </a:tabLst>
            </a:pPr>
            <a:endParaRPr lang="en-US" sz="900" dirty="0">
              <a:latin typeface="Calibri" pitchFamily="34" charset="0"/>
              <a:ea typeface="Times New Roman" pitchFamily="18" charset="0"/>
              <a:cs typeface="Arial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615693" algn="l"/>
              </a:tabLst>
            </a:pPr>
            <a:r>
              <a:rPr lang="en-US" sz="900" dirty="0">
                <a:latin typeface="Calibri" pitchFamily="34" charset="0"/>
                <a:ea typeface="Times New Roman" pitchFamily="18" charset="0"/>
                <a:cs typeface="Calibri" pitchFamily="34" charset="0"/>
              </a:rPr>
              <a:t>10:10-10:15	</a:t>
            </a:r>
            <a:r>
              <a:rPr lang="en-US" sz="900" b="1" dirty="0">
                <a:latin typeface="Calibri" pitchFamily="34" charset="0"/>
                <a:ea typeface="Times New Roman" pitchFamily="18" charset="0"/>
                <a:cs typeface="Calibri" pitchFamily="34" charset="0"/>
              </a:rPr>
              <a:t>Hartmut Heske</a:t>
            </a:r>
            <a:r>
              <a:rPr lang="en-US" sz="900" dirty="0">
                <a:latin typeface="Calibri" pitchFamily="34" charset="0"/>
                <a:ea typeface="Times New Roman" pitchFamily="18" charset="0"/>
                <a:cs typeface="Calibri" pitchFamily="34" charset="0"/>
              </a:rPr>
              <a:t>, DFF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615693" algn="l"/>
              </a:tabLst>
            </a:pPr>
            <a:r>
              <a:rPr lang="en-US" sz="900" dirty="0">
                <a:latin typeface="Calibri" pitchFamily="34" charset="0"/>
                <a:ea typeface="Times New Roman" pitchFamily="18" charset="0"/>
                <a:cs typeface="Calibri" pitchFamily="34" charset="0"/>
              </a:rPr>
              <a:t>	</a:t>
            </a:r>
            <a:r>
              <a:rPr lang="en-US" sz="900" i="1" dirty="0">
                <a:latin typeface="Calibri" pitchFamily="34" charset="0"/>
                <a:ea typeface="Times New Roman" pitchFamily="18" charset="0"/>
                <a:cs typeface="Calibri" pitchFamily="34" charset="0"/>
              </a:rPr>
              <a:t>Meeting Guidelines and Information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615693" algn="l"/>
              </a:tabLst>
            </a:pPr>
            <a:endParaRPr lang="en-US" sz="900" dirty="0">
              <a:latin typeface="Calibri" pitchFamily="34" charset="0"/>
              <a:ea typeface="Times New Roman" pitchFamily="18" charset="0"/>
              <a:cs typeface="Calibri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615693" algn="l"/>
              </a:tabLst>
            </a:pPr>
            <a:r>
              <a:rPr lang="en-US" sz="900" dirty="0">
                <a:latin typeface="Calibri" pitchFamily="34" charset="0"/>
                <a:ea typeface="Times New Roman" pitchFamily="18" charset="0"/>
                <a:cs typeface="Calibri" pitchFamily="34" charset="0"/>
              </a:rPr>
              <a:t>10:15-10:30	</a:t>
            </a:r>
            <a:r>
              <a:rPr lang="en-US" sz="900" b="1" dirty="0">
                <a:latin typeface="Calibri" pitchFamily="34" charset="0"/>
                <a:ea typeface="Times New Roman" pitchFamily="18" charset="0"/>
                <a:cs typeface="Calibri" pitchFamily="34" charset="0"/>
              </a:rPr>
              <a:t>Joachim Schuhbauer &amp; Donald Schaffer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615693" algn="l"/>
              </a:tabLst>
            </a:pPr>
            <a:r>
              <a:rPr lang="en-US" sz="900" dirty="0">
                <a:latin typeface="Calibri" pitchFamily="34" charset="0"/>
                <a:ea typeface="Times New Roman" pitchFamily="18" charset="0"/>
                <a:cs typeface="Calibri" pitchFamily="34" charset="0"/>
              </a:rPr>
              <a:t>                        </a:t>
            </a:r>
            <a:r>
              <a:rPr lang="en-US" sz="900" i="1" dirty="0">
                <a:latin typeface="Calibri" pitchFamily="34" charset="0"/>
                <a:ea typeface="Times New Roman" pitchFamily="18" charset="0"/>
                <a:cs typeface="Calibri" pitchFamily="34" charset="0"/>
              </a:rPr>
              <a:t>Company Introductions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1026759" algn="l"/>
              </a:tabLst>
            </a:pPr>
            <a:endParaRPr lang="en-US" sz="900" b="1" i="1" dirty="0">
              <a:latin typeface="Calibri" pitchFamily="34" charset="0"/>
              <a:ea typeface="Times New Roman" pitchFamily="18" charset="0"/>
              <a:cs typeface="Calibri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615693" algn="l"/>
              </a:tabLst>
            </a:pPr>
            <a:r>
              <a:rPr lang="en-US" sz="900" dirty="0">
                <a:latin typeface="Calibri" pitchFamily="34" charset="0"/>
                <a:ea typeface="Times New Roman" pitchFamily="18" charset="0"/>
                <a:cs typeface="Calibri" pitchFamily="34" charset="0"/>
              </a:rPr>
              <a:t>10:30-10:55</a:t>
            </a:r>
            <a:r>
              <a:rPr lang="en-US" sz="900" b="1" dirty="0">
                <a:latin typeface="Calibri" pitchFamily="34" charset="0"/>
                <a:ea typeface="Times New Roman" pitchFamily="18" charset="0"/>
                <a:cs typeface="Calibri" pitchFamily="34" charset="0"/>
              </a:rPr>
              <a:t>  Michael </a:t>
            </a:r>
            <a:r>
              <a:rPr lang="en-US" sz="900" b="1" dirty="0" err="1">
                <a:latin typeface="Calibri" pitchFamily="34" charset="0"/>
                <a:ea typeface="Times New Roman" pitchFamily="18" charset="0"/>
                <a:cs typeface="Calibri" pitchFamily="34" charset="0"/>
              </a:rPr>
              <a:t>Stuetzel</a:t>
            </a:r>
            <a:r>
              <a:rPr lang="en-US" sz="900" dirty="0">
                <a:latin typeface="Calibri" pitchFamily="34" charset="0"/>
                <a:ea typeface="Times New Roman" pitchFamily="18" charset="0"/>
                <a:cs typeface="Calibri" pitchFamily="34" charset="0"/>
              </a:rPr>
              <a:t>, </a:t>
            </a:r>
            <a:r>
              <a:rPr lang="en-US" sz="900" dirty="0" err="1">
                <a:latin typeface="Calibri" pitchFamily="34" charset="0"/>
                <a:ea typeface="Times New Roman" pitchFamily="18" charset="0"/>
                <a:cs typeface="Calibri" pitchFamily="34" charset="0"/>
              </a:rPr>
              <a:t>SemsoTec</a:t>
            </a:r>
            <a:r>
              <a:rPr lang="en-US" sz="900" dirty="0">
                <a:latin typeface="Calibri" pitchFamily="34" charset="0"/>
                <a:ea typeface="Times New Roman" pitchFamily="18" charset="0"/>
                <a:cs typeface="Calibri" pitchFamily="34" charset="0"/>
              </a:rPr>
              <a:t> Group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1026759" algn="l"/>
              </a:tabLst>
            </a:pPr>
            <a:r>
              <a:rPr lang="en-US" sz="900" i="1" dirty="0">
                <a:latin typeface="Calibri" pitchFamily="34" charset="0"/>
                <a:ea typeface="Times New Roman" pitchFamily="18" charset="0"/>
                <a:cs typeface="Calibri" pitchFamily="34" charset="0"/>
              </a:rPr>
              <a:t>                        An Automatic Measurement System -   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1026759" algn="l"/>
              </a:tabLst>
            </a:pPr>
            <a:r>
              <a:rPr lang="en-US" sz="900" i="1" dirty="0">
                <a:latin typeface="Calibri" pitchFamily="34" charset="0"/>
                <a:ea typeface="Times New Roman" pitchFamily="18" charset="0"/>
                <a:cs typeface="Calibri" pitchFamily="34" charset="0"/>
              </a:rPr>
              <a:t>                        Demonstration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1026759" algn="l"/>
              </a:tabLst>
            </a:pPr>
            <a:endParaRPr lang="en-US" sz="900" dirty="0">
              <a:latin typeface="Calibri" pitchFamily="34" charset="0"/>
              <a:ea typeface="Times New Roman" pitchFamily="18" charset="0"/>
              <a:cs typeface="Calibri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1026759" algn="l"/>
              </a:tabLst>
            </a:pPr>
            <a:r>
              <a:rPr lang="en-US" sz="900" dirty="0">
                <a:latin typeface="Calibri" pitchFamily="34" charset="0"/>
                <a:ea typeface="Times New Roman" pitchFamily="18" charset="0"/>
                <a:cs typeface="Calibri" pitchFamily="34" charset="0"/>
              </a:rPr>
              <a:t>10:55-11:05  </a:t>
            </a:r>
            <a:r>
              <a:rPr lang="de-DE" sz="900" b="1" dirty="0">
                <a:latin typeface="Calibri" pitchFamily="34" charset="0"/>
                <a:ea typeface="Times New Roman" pitchFamily="18" charset="0"/>
                <a:cs typeface="Calibri" pitchFamily="34" charset="0"/>
              </a:rPr>
              <a:t>Dr. Phillip Schau</a:t>
            </a:r>
            <a:r>
              <a:rPr lang="de-DE" sz="900" dirty="0">
                <a:latin typeface="Calibri" pitchFamily="34" charset="0"/>
                <a:ea typeface="Times New Roman" pitchFamily="18" charset="0"/>
                <a:cs typeface="Calibri" pitchFamily="34" charset="0"/>
              </a:rPr>
              <a:t>, SMR Automotive </a:t>
            </a:r>
            <a:r>
              <a:rPr lang="de-DE" sz="900" dirty="0" err="1">
                <a:latin typeface="Calibri" pitchFamily="34" charset="0"/>
                <a:ea typeface="Times New Roman" pitchFamily="18" charset="0"/>
                <a:cs typeface="Calibri" pitchFamily="34" charset="0"/>
              </a:rPr>
              <a:t>Mirrors</a:t>
            </a:r>
            <a:endParaRPr lang="de-DE" sz="900" dirty="0">
              <a:latin typeface="Calibri" pitchFamily="34" charset="0"/>
              <a:ea typeface="Times New Roman" pitchFamily="18" charset="0"/>
              <a:cs typeface="Calibri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1026759" algn="l"/>
              </a:tabLst>
            </a:pPr>
            <a:r>
              <a:rPr lang="de-DE" sz="900" dirty="0">
                <a:latin typeface="Calibri" pitchFamily="34" charset="0"/>
                <a:ea typeface="Times New Roman" pitchFamily="18" charset="0"/>
                <a:cs typeface="Calibri" pitchFamily="34" charset="0"/>
              </a:rPr>
              <a:t>                        Stuttgart GmbH (New Member)</a:t>
            </a:r>
            <a:br>
              <a:rPr lang="de-DE" sz="900" dirty="0">
                <a:latin typeface="Calibri" pitchFamily="34" charset="0"/>
                <a:ea typeface="Times New Roman" pitchFamily="18" charset="0"/>
                <a:cs typeface="Calibri" pitchFamily="34" charset="0"/>
              </a:rPr>
            </a:br>
            <a:r>
              <a:rPr lang="de-DE" sz="900" dirty="0">
                <a:latin typeface="Calibri" pitchFamily="34" charset="0"/>
                <a:ea typeface="Times New Roman" pitchFamily="18" charset="0"/>
                <a:cs typeface="Calibri" pitchFamily="34" charset="0"/>
              </a:rPr>
              <a:t>                        </a:t>
            </a:r>
            <a:r>
              <a:rPr lang="de-DE" sz="900" i="1" dirty="0">
                <a:latin typeface="Calibri" pitchFamily="34" charset="0"/>
                <a:ea typeface="Times New Roman" pitchFamily="18" charset="0"/>
                <a:cs typeface="Calibri" pitchFamily="34" charset="0"/>
              </a:rPr>
              <a:t>Company </a:t>
            </a:r>
            <a:r>
              <a:rPr lang="de-DE" sz="900" i="1" dirty="0" err="1">
                <a:latin typeface="Calibri" pitchFamily="34" charset="0"/>
                <a:ea typeface="Times New Roman" pitchFamily="18" charset="0"/>
                <a:cs typeface="Calibri" pitchFamily="34" charset="0"/>
              </a:rPr>
              <a:t>Introduction</a:t>
            </a:r>
            <a:endParaRPr lang="de-DE" sz="900" i="1" dirty="0">
              <a:latin typeface="Calibri" pitchFamily="34" charset="0"/>
              <a:ea typeface="Times New Roman" pitchFamily="18" charset="0"/>
              <a:cs typeface="Calibri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1026759" algn="l"/>
              </a:tabLst>
            </a:pPr>
            <a:endParaRPr lang="de-DE" sz="900" dirty="0">
              <a:latin typeface="Calibri" pitchFamily="34" charset="0"/>
              <a:ea typeface="Times New Roman" pitchFamily="18" charset="0"/>
              <a:cs typeface="Calibri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1026759" algn="l"/>
              </a:tabLst>
            </a:pPr>
            <a:r>
              <a:rPr lang="de-DE" sz="900" dirty="0">
                <a:latin typeface="Calibri" pitchFamily="34" charset="0"/>
                <a:ea typeface="Times New Roman" pitchFamily="18" charset="0"/>
                <a:cs typeface="Calibri" pitchFamily="34" charset="0"/>
              </a:rPr>
              <a:t>11:05-11:25  </a:t>
            </a:r>
            <a:r>
              <a:rPr lang="de-DE" sz="900" b="1" dirty="0">
                <a:latin typeface="Calibri" pitchFamily="34" charset="0"/>
                <a:ea typeface="Times New Roman" pitchFamily="18" charset="0"/>
                <a:cs typeface="Calibri" pitchFamily="34" charset="0"/>
              </a:rPr>
              <a:t>Dr. Tonino Greco</a:t>
            </a:r>
            <a:r>
              <a:rPr lang="de-DE" sz="900" dirty="0">
                <a:latin typeface="Calibri" pitchFamily="34" charset="0"/>
                <a:ea typeface="Times New Roman" pitchFamily="18" charset="0"/>
                <a:cs typeface="Calibri" pitchFamily="34" charset="0"/>
              </a:rPr>
              <a:t>, Sony Europe B.V.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1026759" algn="l"/>
              </a:tabLst>
            </a:pPr>
            <a:r>
              <a:rPr lang="de-DE" sz="900" dirty="0">
                <a:latin typeface="Calibri" pitchFamily="34" charset="0"/>
                <a:ea typeface="Times New Roman" pitchFamily="18" charset="0"/>
                <a:cs typeface="Calibri" pitchFamily="34" charset="0"/>
              </a:rPr>
              <a:t>                        </a:t>
            </a:r>
            <a:r>
              <a:rPr lang="en-US" sz="900" i="1" dirty="0">
                <a:latin typeface="Calibri" pitchFamily="34" charset="0"/>
                <a:ea typeface="Times New Roman" pitchFamily="18" charset="0"/>
                <a:cs typeface="Calibri" pitchFamily="34" charset="0"/>
              </a:rPr>
              <a:t>Sakana Black - Blacker than the Deep Sea</a:t>
            </a:r>
            <a:r>
              <a:rPr lang="de-DE" sz="900" dirty="0">
                <a:latin typeface="Calibri" pitchFamily="34" charset="0"/>
                <a:ea typeface="Times New Roman" pitchFamily="18" charset="0"/>
                <a:cs typeface="Calibri" pitchFamily="34" charset="0"/>
              </a:rPr>
              <a:t>	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615693" algn="l"/>
              </a:tabLst>
            </a:pPr>
            <a:r>
              <a:rPr lang="en-US" sz="900" dirty="0">
                <a:latin typeface="Calibri" pitchFamily="34" charset="0"/>
                <a:ea typeface="Times New Roman" pitchFamily="18" charset="0"/>
                <a:cs typeface="Calibri" pitchFamily="34" charset="0"/>
              </a:rPr>
              <a:t>11:25-11:45	</a:t>
            </a:r>
            <a:r>
              <a:rPr lang="en-US" sz="900" b="1" dirty="0">
                <a:latin typeface="Calibri" pitchFamily="34" charset="0"/>
                <a:ea typeface="Times New Roman" pitchFamily="18" charset="0"/>
                <a:cs typeface="Calibri" pitchFamily="34" charset="0"/>
              </a:rPr>
              <a:t>Keisuke Tomita</a:t>
            </a:r>
            <a:r>
              <a:rPr lang="en-US" sz="900" dirty="0">
                <a:latin typeface="Calibri" pitchFamily="34" charset="0"/>
                <a:ea typeface="Times New Roman" pitchFamily="18" charset="0"/>
                <a:cs typeface="Calibri" pitchFamily="34" charset="0"/>
              </a:rPr>
              <a:t>, Mitsubishi Gas Chemical </a:t>
            </a:r>
            <a:br>
              <a:rPr lang="en-US" sz="900" dirty="0">
                <a:latin typeface="Calibri" pitchFamily="34" charset="0"/>
                <a:ea typeface="Times New Roman" pitchFamily="18" charset="0"/>
                <a:cs typeface="Calibri" pitchFamily="34" charset="0"/>
              </a:rPr>
            </a:br>
            <a:r>
              <a:rPr lang="en-US" sz="900" dirty="0">
                <a:latin typeface="Calibri" pitchFamily="34" charset="0"/>
                <a:ea typeface="Times New Roman" pitchFamily="18" charset="0"/>
                <a:cs typeface="Calibri" pitchFamily="34" charset="0"/>
              </a:rPr>
              <a:t>                        Company, Inc.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615693" algn="l"/>
              </a:tabLst>
            </a:pPr>
            <a:r>
              <a:rPr lang="en-US" sz="900" dirty="0">
                <a:latin typeface="Calibri" pitchFamily="34" charset="0"/>
                <a:ea typeface="Times New Roman" pitchFamily="18" charset="0"/>
                <a:cs typeface="Calibri" pitchFamily="34" charset="0"/>
              </a:rPr>
              <a:t>	</a:t>
            </a:r>
            <a:r>
              <a:rPr lang="en-US" sz="900" i="1" dirty="0">
                <a:latin typeface="Calibri" pitchFamily="34" charset="0"/>
                <a:ea typeface="Times New Roman" pitchFamily="18" charset="0"/>
                <a:cs typeface="Calibri" pitchFamily="34" charset="0"/>
              </a:rPr>
              <a:t>New Sheet / Film Products for Automotive </a:t>
            </a:r>
            <a:br>
              <a:rPr lang="en-US" sz="900" i="1" dirty="0">
                <a:latin typeface="Calibri" pitchFamily="34" charset="0"/>
                <a:ea typeface="Times New Roman" pitchFamily="18" charset="0"/>
                <a:cs typeface="Calibri" pitchFamily="34" charset="0"/>
              </a:rPr>
            </a:br>
            <a:r>
              <a:rPr lang="en-US" sz="900" i="1" dirty="0">
                <a:latin typeface="Calibri" pitchFamily="34" charset="0"/>
                <a:ea typeface="Times New Roman" pitchFamily="18" charset="0"/>
                <a:cs typeface="Calibri" pitchFamily="34" charset="0"/>
              </a:rPr>
              <a:t>                        Applications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615693" algn="l"/>
              </a:tabLst>
            </a:pPr>
            <a:endParaRPr lang="en-US" sz="900" dirty="0">
              <a:latin typeface="Calibri" pitchFamily="34" charset="0"/>
              <a:ea typeface="Times New Roman" pitchFamily="18" charset="0"/>
              <a:cs typeface="Calibri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615693" algn="l"/>
              </a:tabLst>
            </a:pPr>
            <a:r>
              <a:rPr lang="en-US" sz="900" dirty="0">
                <a:latin typeface="Calibri" pitchFamily="34" charset="0"/>
                <a:ea typeface="Times New Roman" pitchFamily="18" charset="0"/>
                <a:cs typeface="Calibri" pitchFamily="34" charset="0"/>
              </a:rPr>
              <a:t>11:45-12:05  </a:t>
            </a:r>
            <a:r>
              <a:rPr lang="en-US" sz="900" b="1" dirty="0">
                <a:latin typeface="Calibri" pitchFamily="34" charset="0"/>
                <a:ea typeface="Times New Roman" pitchFamily="18" charset="0"/>
                <a:cs typeface="Calibri" pitchFamily="34" charset="0"/>
              </a:rPr>
              <a:t>Prof. Florian Suessl</a:t>
            </a:r>
            <a:r>
              <a:rPr lang="en-US" sz="900" dirty="0">
                <a:latin typeface="Calibri" pitchFamily="34" charset="0"/>
                <a:ea typeface="Times New Roman" pitchFamily="18" charset="0"/>
                <a:cs typeface="Calibri" pitchFamily="34" charset="0"/>
              </a:rPr>
              <a:t>, Berliner Hochschule </a:t>
            </a:r>
            <a:r>
              <a:rPr lang="en-US" sz="900" dirty="0" err="1">
                <a:latin typeface="Calibri" pitchFamily="34" charset="0"/>
                <a:ea typeface="Times New Roman" pitchFamily="18" charset="0"/>
                <a:cs typeface="Calibri" pitchFamily="34" charset="0"/>
              </a:rPr>
              <a:t>fuer</a:t>
            </a:r>
            <a:r>
              <a:rPr lang="en-US" sz="900" dirty="0">
                <a:latin typeface="Calibri" pitchFamily="34" charset="0"/>
                <a:ea typeface="Times New Roman" pitchFamily="18" charset="0"/>
                <a:cs typeface="Calibri" pitchFamily="34" charset="0"/>
              </a:rPr>
              <a:t> </a:t>
            </a:r>
            <a:br>
              <a:rPr lang="en-US" sz="900" dirty="0">
                <a:latin typeface="Calibri" pitchFamily="34" charset="0"/>
                <a:ea typeface="Times New Roman" pitchFamily="18" charset="0"/>
                <a:cs typeface="Calibri" pitchFamily="34" charset="0"/>
              </a:rPr>
            </a:br>
            <a:r>
              <a:rPr lang="en-US" sz="900" dirty="0">
                <a:latin typeface="Calibri" pitchFamily="34" charset="0"/>
                <a:ea typeface="Times New Roman" pitchFamily="18" charset="0"/>
                <a:cs typeface="Calibri" pitchFamily="34" charset="0"/>
              </a:rPr>
              <a:t>                        Technik (BHT)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615693" algn="l"/>
              </a:tabLst>
            </a:pPr>
            <a:r>
              <a:rPr lang="en-US" sz="900" dirty="0">
                <a:latin typeface="Calibri" pitchFamily="34" charset="0"/>
                <a:ea typeface="Times New Roman" pitchFamily="18" charset="0"/>
                <a:cs typeface="Calibri" pitchFamily="34" charset="0"/>
              </a:rPr>
              <a:t>                        </a:t>
            </a:r>
            <a:r>
              <a:rPr lang="en-US" sz="900" i="1" dirty="0">
                <a:latin typeface="Calibri" pitchFamily="34" charset="0"/>
                <a:ea typeface="Times New Roman" pitchFamily="18" charset="0"/>
                <a:cs typeface="Calibri" pitchFamily="34" charset="0"/>
              </a:rPr>
              <a:t>High Dynamic Range (HDR) – From Image </a:t>
            </a:r>
            <a:br>
              <a:rPr lang="en-US" sz="900" i="1" dirty="0">
                <a:latin typeface="Calibri" pitchFamily="34" charset="0"/>
                <a:ea typeface="Times New Roman" pitchFamily="18" charset="0"/>
                <a:cs typeface="Calibri" pitchFamily="34" charset="0"/>
              </a:rPr>
            </a:br>
            <a:r>
              <a:rPr lang="en-US" sz="900" i="1" dirty="0">
                <a:latin typeface="Calibri" pitchFamily="34" charset="0"/>
                <a:ea typeface="Times New Roman" pitchFamily="18" charset="0"/>
                <a:cs typeface="Calibri" pitchFamily="34" charset="0"/>
              </a:rPr>
              <a:t>                        Capturing to Display Output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615693" algn="l"/>
              </a:tabLst>
            </a:pPr>
            <a:endParaRPr lang="en-US" sz="900" dirty="0">
              <a:latin typeface="Calibri" pitchFamily="34" charset="0"/>
              <a:ea typeface="Times New Roman" pitchFamily="18" charset="0"/>
              <a:cs typeface="Calibri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615693" algn="l"/>
              </a:tabLst>
            </a:pPr>
            <a:r>
              <a:rPr lang="en-US" sz="900" dirty="0">
                <a:latin typeface="Calibri" pitchFamily="34" charset="0"/>
                <a:ea typeface="Times New Roman" pitchFamily="18" charset="0"/>
                <a:cs typeface="Calibri" pitchFamily="34" charset="0"/>
              </a:rPr>
              <a:t>12:05-12:25  </a:t>
            </a:r>
            <a:r>
              <a:rPr lang="de-DE" sz="900" b="1" dirty="0">
                <a:latin typeface="Calibri" pitchFamily="34" charset="0"/>
                <a:ea typeface="Times New Roman" pitchFamily="18" charset="0"/>
                <a:cs typeface="Calibri" pitchFamily="34" charset="0"/>
              </a:rPr>
              <a:t>Dr. Kira Fries &amp; Dr. Peter König,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615693" algn="l"/>
              </a:tabLst>
            </a:pPr>
            <a:r>
              <a:rPr lang="de-DE" sz="900" dirty="0">
                <a:latin typeface="Calibri" pitchFamily="34" charset="0"/>
                <a:ea typeface="Times New Roman" pitchFamily="18" charset="0"/>
                <a:cs typeface="Calibri" pitchFamily="34" charset="0"/>
              </a:rPr>
              <a:t>                        INM-Leibniz-Institut für Neue Materialien   </a:t>
            </a:r>
            <a:br>
              <a:rPr lang="de-DE" sz="900" dirty="0">
                <a:latin typeface="Calibri" pitchFamily="34" charset="0"/>
                <a:ea typeface="Times New Roman" pitchFamily="18" charset="0"/>
                <a:cs typeface="Calibri" pitchFamily="34" charset="0"/>
              </a:rPr>
            </a:br>
            <a:r>
              <a:rPr lang="de-DE" sz="900" dirty="0">
                <a:latin typeface="Calibri" pitchFamily="34" charset="0"/>
                <a:ea typeface="Times New Roman" pitchFamily="18" charset="0"/>
                <a:cs typeface="Calibri" pitchFamily="34" charset="0"/>
              </a:rPr>
              <a:t>                        gGmbH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615693" algn="l"/>
              </a:tabLst>
            </a:pPr>
            <a:r>
              <a:rPr lang="de-DE" sz="900" dirty="0">
                <a:latin typeface="Calibri" pitchFamily="34" charset="0"/>
                <a:ea typeface="Times New Roman" pitchFamily="18" charset="0"/>
                <a:cs typeface="Calibri" pitchFamily="34" charset="0"/>
              </a:rPr>
              <a:t>                        </a:t>
            </a:r>
            <a:r>
              <a:rPr lang="en-US" sz="900" i="1" dirty="0">
                <a:latin typeface="Calibri" pitchFamily="34" charset="0"/>
                <a:ea typeface="Times New Roman" pitchFamily="18" charset="0"/>
                <a:cs typeface="Calibri" pitchFamily="34" charset="0"/>
              </a:rPr>
              <a:t>Low Volume Production Methods for Optical </a:t>
            </a:r>
            <a:br>
              <a:rPr lang="en-US" sz="900" i="1" dirty="0">
                <a:latin typeface="Calibri" pitchFamily="34" charset="0"/>
                <a:ea typeface="Times New Roman" pitchFamily="18" charset="0"/>
                <a:cs typeface="Calibri" pitchFamily="34" charset="0"/>
              </a:rPr>
            </a:br>
            <a:r>
              <a:rPr lang="en-US" sz="900" i="1" dirty="0">
                <a:latin typeface="Calibri" pitchFamily="34" charset="0"/>
                <a:ea typeface="Times New Roman" pitchFamily="18" charset="0"/>
                <a:cs typeface="Calibri" pitchFamily="34" charset="0"/>
              </a:rPr>
              <a:t>                        Clear Capacitive Touch Sensors</a:t>
            </a:r>
            <a:r>
              <a:rPr lang="de-DE" sz="900" dirty="0">
                <a:latin typeface="Calibri" pitchFamily="34" charset="0"/>
                <a:ea typeface="Times New Roman" pitchFamily="18" charset="0"/>
                <a:cs typeface="Calibri" pitchFamily="34" charset="0"/>
              </a:rPr>
              <a:t>	</a:t>
            </a:r>
          </a:p>
        </p:txBody>
      </p:sp>
      <p:sp>
        <p:nvSpPr>
          <p:cNvPr id="10" name="Rectangle 2"/>
          <p:cNvSpPr>
            <a:spLocks noChangeArrowheads="1"/>
          </p:cNvSpPr>
          <p:nvPr/>
        </p:nvSpPr>
        <p:spPr bwMode="auto">
          <a:xfrm>
            <a:off x="7257723" y="91011"/>
            <a:ext cx="3129537" cy="75842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4306" tIns="52153" rIns="104306" bIns="52153" numCol="1" anchor="ctr" anchorCtr="0" compatLnSpc="1">
            <a:prstTxWarp prst="textNoShape">
              <a:avLst/>
            </a:prstTxWarp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615693" algn="l"/>
              </a:tabLst>
            </a:pPr>
            <a:endParaRPr lang="en-US" sz="900" b="1" i="1" dirty="0">
              <a:solidFill>
                <a:srgbClr val="0070C0"/>
              </a:solidFill>
              <a:latin typeface="Calibri" pitchFamily="34" charset="0"/>
              <a:ea typeface="Times New Roman" pitchFamily="18" charset="0"/>
              <a:cs typeface="Calibri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615693" algn="l"/>
              </a:tabLst>
            </a:pPr>
            <a:r>
              <a:rPr lang="en-US" sz="900" b="1" i="1" dirty="0">
                <a:solidFill>
                  <a:srgbClr val="0070C0"/>
                </a:solidFill>
                <a:latin typeface="Calibri" pitchFamily="34" charset="0"/>
                <a:ea typeface="Times New Roman" pitchFamily="18" charset="0"/>
                <a:cs typeface="Calibri" pitchFamily="34" charset="0"/>
              </a:rPr>
              <a:t>12:25-13:15	Group Foto &amp; Networking Lunch</a:t>
            </a:r>
            <a:br>
              <a:rPr lang="en-US" sz="900" i="1" dirty="0">
                <a:latin typeface="Calibri" pitchFamily="34" charset="0"/>
                <a:ea typeface="Times New Roman" pitchFamily="18" charset="0"/>
                <a:cs typeface="Calibri" pitchFamily="34" charset="0"/>
              </a:rPr>
            </a:br>
            <a:endParaRPr lang="en-US" sz="900" i="1" dirty="0">
              <a:latin typeface="Calibri" pitchFamily="34" charset="0"/>
              <a:ea typeface="Times New Roman" pitchFamily="18" charset="0"/>
              <a:cs typeface="Calibri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615693" algn="l"/>
              </a:tabLst>
            </a:pPr>
            <a:r>
              <a:rPr lang="en-US" sz="900" dirty="0">
                <a:latin typeface="Calibri" pitchFamily="34" charset="0"/>
                <a:ea typeface="Times New Roman" pitchFamily="18" charset="0"/>
                <a:cs typeface="Calibri" pitchFamily="34" charset="0"/>
              </a:rPr>
              <a:t>13:15-13:35 	</a:t>
            </a:r>
            <a:r>
              <a:rPr lang="en-US" sz="900" b="1" dirty="0">
                <a:latin typeface="Calibri" pitchFamily="34" charset="0"/>
                <a:ea typeface="Times New Roman" pitchFamily="18" charset="0"/>
                <a:cs typeface="Calibri" pitchFamily="34" charset="0"/>
              </a:rPr>
              <a:t>Dr. Ingo Rotscholl, </a:t>
            </a:r>
            <a:r>
              <a:rPr lang="en-US" sz="900" dirty="0" err="1">
                <a:latin typeface="Calibri" pitchFamily="34" charset="0"/>
                <a:ea typeface="Times New Roman" pitchFamily="18" charset="0"/>
                <a:cs typeface="Calibri" pitchFamily="34" charset="0"/>
              </a:rPr>
              <a:t>TechnoTeam</a:t>
            </a:r>
            <a:r>
              <a:rPr lang="en-US" sz="900" dirty="0">
                <a:latin typeface="Calibri" pitchFamily="34" charset="0"/>
                <a:ea typeface="Times New Roman" pitchFamily="18" charset="0"/>
                <a:cs typeface="Calibri" pitchFamily="34" charset="0"/>
              </a:rPr>
              <a:t> </a:t>
            </a:r>
            <a:r>
              <a:rPr lang="en-US" sz="900" dirty="0" err="1">
                <a:latin typeface="Calibri" pitchFamily="34" charset="0"/>
                <a:ea typeface="Times New Roman" pitchFamily="18" charset="0"/>
                <a:cs typeface="Calibri" pitchFamily="34" charset="0"/>
              </a:rPr>
              <a:t>Bildverarbeitung</a:t>
            </a:r>
            <a:r>
              <a:rPr lang="en-US" sz="900" dirty="0">
                <a:latin typeface="Calibri" pitchFamily="34" charset="0"/>
                <a:ea typeface="Times New Roman" pitchFamily="18" charset="0"/>
                <a:cs typeface="Calibri" pitchFamily="34" charset="0"/>
              </a:rPr>
              <a:t> </a:t>
            </a:r>
            <a:br>
              <a:rPr lang="en-US" sz="900" dirty="0">
                <a:latin typeface="Calibri" pitchFamily="34" charset="0"/>
                <a:ea typeface="Times New Roman" pitchFamily="18" charset="0"/>
                <a:cs typeface="Calibri" pitchFamily="34" charset="0"/>
              </a:rPr>
            </a:br>
            <a:r>
              <a:rPr lang="en-US" sz="900" dirty="0">
                <a:latin typeface="Calibri" pitchFamily="34" charset="0"/>
                <a:ea typeface="Times New Roman" pitchFamily="18" charset="0"/>
                <a:cs typeface="Calibri" pitchFamily="34" charset="0"/>
              </a:rPr>
              <a:t>                        GmbH, Working Group Halo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615693" algn="l"/>
              </a:tabLst>
            </a:pPr>
            <a:r>
              <a:rPr lang="en-US" sz="900" i="1" dirty="0">
                <a:latin typeface="Calibri" pitchFamily="34" charset="0"/>
                <a:ea typeface="Times New Roman" pitchFamily="18" charset="0"/>
                <a:cs typeface="Calibri" pitchFamily="34" charset="0"/>
              </a:rPr>
              <a:t>                        Presentation of Recent Measurement Results </a:t>
            </a:r>
            <a:br>
              <a:rPr lang="en-US" sz="900" i="1" dirty="0">
                <a:latin typeface="Calibri" pitchFamily="34" charset="0"/>
                <a:ea typeface="Times New Roman" pitchFamily="18" charset="0"/>
                <a:cs typeface="Calibri" pitchFamily="34" charset="0"/>
              </a:rPr>
            </a:br>
            <a:r>
              <a:rPr lang="en-US" sz="900" i="1" dirty="0">
                <a:latin typeface="Calibri" pitchFamily="34" charset="0"/>
                <a:ea typeface="Times New Roman" pitchFamily="18" charset="0"/>
                <a:cs typeface="Calibri" pitchFamily="34" charset="0"/>
              </a:rPr>
              <a:t>                        and Conclusions Drawn so far</a:t>
            </a:r>
            <a:br>
              <a:rPr lang="en-US" sz="900" dirty="0">
                <a:latin typeface="Calibri" pitchFamily="34" charset="0"/>
                <a:ea typeface="Times New Roman" pitchFamily="18" charset="0"/>
                <a:cs typeface="Calibri" pitchFamily="34" charset="0"/>
              </a:rPr>
            </a:br>
            <a:r>
              <a:rPr lang="en-US" sz="900" dirty="0">
                <a:latin typeface="Calibri" pitchFamily="34" charset="0"/>
                <a:ea typeface="Times New Roman" pitchFamily="18" charset="0"/>
                <a:cs typeface="Calibri" pitchFamily="34" charset="0"/>
              </a:rPr>
              <a:t>		</a:t>
            </a:r>
            <a:br>
              <a:rPr lang="en-US" sz="900" dirty="0">
                <a:latin typeface="Calibri" pitchFamily="34" charset="0"/>
                <a:ea typeface="Times New Roman" pitchFamily="18" charset="0"/>
                <a:cs typeface="Calibri" pitchFamily="34" charset="0"/>
              </a:rPr>
            </a:br>
            <a:r>
              <a:rPr lang="en-US" sz="900" dirty="0">
                <a:latin typeface="Calibri" pitchFamily="34" charset="0"/>
                <a:ea typeface="Times New Roman" pitchFamily="18" charset="0"/>
                <a:cs typeface="Calibri" pitchFamily="34" charset="0"/>
              </a:rPr>
              <a:t>13:35-13:45  </a:t>
            </a:r>
            <a:r>
              <a:rPr lang="en-US" sz="900" b="1" dirty="0">
                <a:latin typeface="Calibri" pitchFamily="34" charset="0"/>
                <a:ea typeface="Times New Roman" pitchFamily="18" charset="0"/>
                <a:cs typeface="Calibri" pitchFamily="34" charset="0"/>
              </a:rPr>
              <a:t>Klaus </a:t>
            </a:r>
            <a:r>
              <a:rPr lang="en-US" sz="900" b="1" dirty="0" err="1">
                <a:latin typeface="Calibri" pitchFamily="34" charset="0"/>
                <a:ea typeface="Times New Roman" pitchFamily="18" charset="0"/>
                <a:cs typeface="Calibri" pitchFamily="34" charset="0"/>
              </a:rPr>
              <a:t>Wammes</a:t>
            </a:r>
            <a:r>
              <a:rPr lang="en-US" sz="900" dirty="0">
                <a:latin typeface="Calibri" pitchFamily="34" charset="0"/>
                <a:ea typeface="Times New Roman" pitchFamily="18" charset="0"/>
                <a:cs typeface="Calibri" pitchFamily="34" charset="0"/>
              </a:rPr>
              <a:t>, </a:t>
            </a:r>
            <a:r>
              <a:rPr lang="en-US" sz="900" dirty="0" err="1">
                <a:latin typeface="Calibri" pitchFamily="34" charset="0"/>
                <a:ea typeface="Times New Roman" pitchFamily="18" charset="0"/>
                <a:cs typeface="Calibri" pitchFamily="34" charset="0"/>
              </a:rPr>
              <a:t>Wammes</a:t>
            </a:r>
            <a:r>
              <a:rPr lang="en-US" sz="900" dirty="0">
                <a:latin typeface="Calibri" pitchFamily="34" charset="0"/>
                <a:ea typeface="Times New Roman" pitchFamily="18" charset="0"/>
                <a:cs typeface="Calibri" pitchFamily="34" charset="0"/>
              </a:rPr>
              <a:t> &amp; Partner GmbH,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615693" algn="l"/>
              </a:tabLst>
            </a:pPr>
            <a:r>
              <a:rPr lang="en-US" sz="900" i="1" dirty="0">
                <a:latin typeface="Calibri" pitchFamily="34" charset="0"/>
                <a:ea typeface="Times New Roman" pitchFamily="18" charset="0"/>
                <a:cs typeface="Calibri" pitchFamily="34" charset="0"/>
              </a:rPr>
              <a:t>                        </a:t>
            </a:r>
            <a:r>
              <a:rPr lang="en-US" sz="900" dirty="0">
                <a:latin typeface="Calibri" pitchFamily="34" charset="0"/>
                <a:ea typeface="Times New Roman" pitchFamily="18" charset="0"/>
                <a:cs typeface="Calibri" pitchFamily="34" charset="0"/>
              </a:rPr>
              <a:t>Working Group System Integration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615693" algn="l"/>
              </a:tabLst>
            </a:pPr>
            <a:r>
              <a:rPr lang="en-US" sz="900" i="1" dirty="0">
                <a:latin typeface="Calibri" pitchFamily="34" charset="0"/>
                <a:ea typeface="Times New Roman" pitchFamily="18" charset="0"/>
                <a:cs typeface="Calibri" pitchFamily="34" charset="0"/>
              </a:rPr>
              <a:t>                        Status and Outlook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615693" algn="l"/>
              </a:tabLst>
            </a:pPr>
            <a:r>
              <a:rPr lang="en-US" sz="900" dirty="0">
                <a:latin typeface="Calibri" pitchFamily="34" charset="0"/>
                <a:ea typeface="Times New Roman" pitchFamily="18" charset="0"/>
                <a:cs typeface="Calibri" pitchFamily="34" charset="0"/>
              </a:rPr>
              <a:t>                        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615693" algn="l"/>
              </a:tabLst>
            </a:pPr>
            <a:r>
              <a:rPr lang="en-US" sz="900" dirty="0">
                <a:latin typeface="Calibri" pitchFamily="34" charset="0"/>
                <a:ea typeface="Times New Roman" pitchFamily="18" charset="0"/>
                <a:cs typeface="Calibri" pitchFamily="34" charset="0"/>
              </a:rPr>
              <a:t>13:45-13:55  </a:t>
            </a:r>
            <a:r>
              <a:rPr lang="en-US" sz="900" b="1" dirty="0">
                <a:latin typeface="Calibri" pitchFamily="34" charset="0"/>
                <a:ea typeface="Times New Roman" pitchFamily="18" charset="0"/>
                <a:cs typeface="Calibri" pitchFamily="34" charset="0"/>
              </a:rPr>
              <a:t>Prof. Dr. Wolfgang Weinhold</a:t>
            </a:r>
            <a:r>
              <a:rPr lang="en-US" sz="900" dirty="0">
                <a:latin typeface="Calibri" pitchFamily="34" charset="0"/>
                <a:ea typeface="Times New Roman" pitchFamily="18" charset="0"/>
                <a:cs typeface="Calibri" pitchFamily="34" charset="0"/>
              </a:rPr>
              <a:t>, ISPA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615693" algn="l"/>
              </a:tabLst>
            </a:pPr>
            <a:r>
              <a:rPr lang="en-US" sz="900" dirty="0">
                <a:latin typeface="Calibri" pitchFamily="34" charset="0"/>
                <a:ea typeface="Times New Roman" pitchFamily="18" charset="0"/>
                <a:cs typeface="Calibri" pitchFamily="34" charset="0"/>
              </a:rPr>
              <a:t>                        </a:t>
            </a:r>
            <a:r>
              <a:rPr lang="en-US" sz="900" i="1" dirty="0">
                <a:latin typeface="Calibri" pitchFamily="34" charset="0"/>
                <a:ea typeface="Times New Roman" pitchFamily="18" charset="0"/>
                <a:cs typeface="Calibri" pitchFamily="34" charset="0"/>
              </a:rPr>
              <a:t>Proposal to Set Up a Working Group: Human- </a:t>
            </a:r>
            <a:br>
              <a:rPr lang="en-US" sz="900" i="1" dirty="0">
                <a:latin typeface="Calibri" pitchFamily="34" charset="0"/>
                <a:ea typeface="Times New Roman" pitchFamily="18" charset="0"/>
                <a:cs typeface="Calibri" pitchFamily="34" charset="0"/>
              </a:rPr>
            </a:br>
            <a:r>
              <a:rPr lang="en-US" sz="900" i="1" dirty="0">
                <a:latin typeface="Calibri" pitchFamily="34" charset="0"/>
                <a:ea typeface="Times New Roman" pitchFamily="18" charset="0"/>
                <a:cs typeface="Calibri" pitchFamily="34" charset="0"/>
              </a:rPr>
              <a:t>	Factor Tactile </a:t>
            </a:r>
            <a:r>
              <a:rPr lang="en-US" sz="900" i="1" dirty="0" err="1">
                <a:latin typeface="Calibri" pitchFamily="34" charset="0"/>
                <a:ea typeface="Times New Roman" pitchFamily="18" charset="0"/>
                <a:cs typeface="Calibri" pitchFamily="34" charset="0"/>
              </a:rPr>
              <a:t>Haptik</a:t>
            </a:r>
            <a:endParaRPr lang="en-US" sz="900" i="1" dirty="0">
              <a:latin typeface="Calibri" pitchFamily="34" charset="0"/>
              <a:ea typeface="Times New Roman" pitchFamily="18" charset="0"/>
              <a:cs typeface="Calibri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615693" algn="l"/>
              </a:tabLst>
            </a:pPr>
            <a:r>
              <a:rPr lang="en-US" sz="900" i="1" dirty="0">
                <a:latin typeface="Calibri" pitchFamily="34" charset="0"/>
                <a:ea typeface="Times New Roman" pitchFamily="18" charset="0"/>
                <a:cs typeface="Calibri" pitchFamily="34" charset="0"/>
              </a:rPr>
              <a:t>	</a:t>
            </a:r>
            <a:endParaRPr lang="en-US" sz="900" dirty="0">
              <a:latin typeface="Calibri" pitchFamily="34" charset="0"/>
              <a:ea typeface="Times New Roman" pitchFamily="18" charset="0"/>
              <a:cs typeface="Calibri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615693" algn="l"/>
              </a:tabLst>
            </a:pPr>
            <a:r>
              <a:rPr lang="en-US" sz="900" dirty="0">
                <a:latin typeface="Calibri" pitchFamily="34" charset="0"/>
                <a:ea typeface="Times New Roman" pitchFamily="18" charset="0"/>
                <a:cs typeface="Calibri" pitchFamily="34" charset="0"/>
              </a:rPr>
              <a:t>13:55-14:15  </a:t>
            </a:r>
            <a:r>
              <a:rPr lang="en-US" sz="900" b="1" dirty="0">
                <a:latin typeface="Calibri" pitchFamily="34" charset="0"/>
                <a:ea typeface="Times New Roman" pitchFamily="18" charset="0"/>
                <a:cs typeface="Calibri" pitchFamily="34" charset="0"/>
              </a:rPr>
              <a:t>Vladimir </a:t>
            </a:r>
            <a:r>
              <a:rPr lang="en-US" sz="900" b="1" dirty="0" err="1">
                <a:latin typeface="Calibri" pitchFamily="34" charset="0"/>
                <a:ea typeface="Times New Roman" pitchFamily="18" charset="0"/>
                <a:cs typeface="Calibri" pitchFamily="34" charset="0"/>
              </a:rPr>
              <a:t>Petkow</a:t>
            </a:r>
            <a:r>
              <a:rPr lang="en-US" sz="900" dirty="0">
                <a:latin typeface="Calibri" pitchFamily="34" charset="0"/>
                <a:ea typeface="Times New Roman" pitchFamily="18" charset="0"/>
                <a:cs typeface="Calibri" pitchFamily="34" charset="0"/>
              </a:rPr>
              <a:t>, </a:t>
            </a:r>
            <a:r>
              <a:rPr lang="de-DE" sz="900" dirty="0">
                <a:latin typeface="Calibri" pitchFamily="34" charset="0"/>
                <a:ea typeface="Times New Roman" pitchFamily="18" charset="0"/>
                <a:cs typeface="Calibri" pitchFamily="34" charset="0"/>
              </a:rPr>
              <a:t>SMR Automotive </a:t>
            </a:r>
            <a:r>
              <a:rPr lang="de-DE" sz="900" dirty="0" err="1">
                <a:latin typeface="Calibri" pitchFamily="34" charset="0"/>
                <a:ea typeface="Times New Roman" pitchFamily="18" charset="0"/>
                <a:cs typeface="Calibri" pitchFamily="34" charset="0"/>
              </a:rPr>
              <a:t>Mirrors</a:t>
            </a:r>
            <a:r>
              <a:rPr lang="de-DE" sz="900" dirty="0">
                <a:latin typeface="Calibri" pitchFamily="34" charset="0"/>
                <a:ea typeface="Times New Roman" pitchFamily="18" charset="0"/>
                <a:cs typeface="Calibri" pitchFamily="34" charset="0"/>
              </a:rPr>
              <a:t> </a:t>
            </a:r>
            <a:br>
              <a:rPr lang="de-DE" sz="900" dirty="0">
                <a:latin typeface="Calibri" pitchFamily="34" charset="0"/>
                <a:ea typeface="Times New Roman" pitchFamily="18" charset="0"/>
                <a:cs typeface="Calibri" pitchFamily="34" charset="0"/>
              </a:rPr>
            </a:br>
            <a:r>
              <a:rPr lang="de-DE" sz="900" dirty="0">
                <a:latin typeface="Calibri" pitchFamily="34" charset="0"/>
                <a:ea typeface="Times New Roman" pitchFamily="18" charset="0"/>
                <a:cs typeface="Calibri" pitchFamily="34" charset="0"/>
              </a:rPr>
              <a:t>                        Stuttgart GmbH</a:t>
            </a:r>
            <a:br>
              <a:rPr lang="en-US" sz="900" dirty="0">
                <a:latin typeface="Calibri" pitchFamily="34" charset="0"/>
                <a:ea typeface="Times New Roman" pitchFamily="18" charset="0"/>
                <a:cs typeface="Calibri" pitchFamily="34" charset="0"/>
              </a:rPr>
            </a:br>
            <a:r>
              <a:rPr lang="en-US" sz="900" dirty="0">
                <a:latin typeface="Calibri" pitchFamily="34" charset="0"/>
                <a:ea typeface="Times New Roman" pitchFamily="18" charset="0"/>
                <a:cs typeface="Calibri" pitchFamily="34" charset="0"/>
              </a:rPr>
              <a:t>	</a:t>
            </a:r>
            <a:r>
              <a:rPr lang="en-US" sz="900" i="1" dirty="0">
                <a:latin typeface="Calibri" pitchFamily="34" charset="0"/>
                <a:ea typeface="Times New Roman" pitchFamily="18" charset="0"/>
                <a:cs typeface="Calibri" pitchFamily="34" charset="0"/>
              </a:rPr>
              <a:t>CMS Display Development and the Ongoing </a:t>
            </a:r>
            <a:br>
              <a:rPr lang="en-US" sz="900" i="1" dirty="0">
                <a:latin typeface="Calibri" pitchFamily="34" charset="0"/>
                <a:ea typeface="Times New Roman" pitchFamily="18" charset="0"/>
                <a:cs typeface="Calibri" pitchFamily="34" charset="0"/>
              </a:rPr>
            </a:br>
            <a:r>
              <a:rPr lang="en-US" sz="900" i="1" dirty="0">
                <a:latin typeface="Calibri" pitchFamily="34" charset="0"/>
                <a:ea typeface="Times New Roman" pitchFamily="18" charset="0"/>
                <a:cs typeface="Calibri" pitchFamily="34" charset="0"/>
              </a:rPr>
              <a:t>                        Challenges and Solutions</a:t>
            </a:r>
            <a:endParaRPr lang="en-US" sz="900" i="1" dirty="0">
              <a:solidFill>
                <a:srgbClr val="FF0000"/>
              </a:solidFill>
              <a:latin typeface="Calibri" pitchFamily="34" charset="0"/>
              <a:ea typeface="Times New Roman" pitchFamily="18" charset="0"/>
              <a:cs typeface="Calibri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615693" algn="l"/>
              </a:tabLst>
            </a:pPr>
            <a:endParaRPr lang="en-US" sz="900" i="1" dirty="0">
              <a:latin typeface="Calibri" pitchFamily="34" charset="0"/>
              <a:ea typeface="Times New Roman" pitchFamily="18" charset="0"/>
              <a:cs typeface="Calibri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615693" algn="l"/>
              </a:tabLst>
            </a:pPr>
            <a:r>
              <a:rPr lang="en-US" sz="900" dirty="0">
                <a:latin typeface="Calibri" pitchFamily="34" charset="0"/>
                <a:ea typeface="Times New Roman" pitchFamily="18" charset="0"/>
                <a:cs typeface="Calibri" pitchFamily="34" charset="0"/>
              </a:rPr>
              <a:t>14:15-14:35	</a:t>
            </a:r>
            <a:r>
              <a:rPr lang="en-US" sz="900" b="1" dirty="0" err="1">
                <a:latin typeface="Calibri" pitchFamily="34" charset="0"/>
                <a:ea typeface="Times New Roman" pitchFamily="18" charset="0"/>
                <a:cs typeface="Calibri" pitchFamily="34" charset="0"/>
              </a:rPr>
              <a:t>HoSik</a:t>
            </a:r>
            <a:r>
              <a:rPr lang="en-US" sz="900" b="1" dirty="0">
                <a:latin typeface="Calibri" pitchFamily="34" charset="0"/>
                <a:ea typeface="Times New Roman" pitchFamily="18" charset="0"/>
                <a:cs typeface="Calibri" pitchFamily="34" charset="0"/>
              </a:rPr>
              <a:t> Kim</a:t>
            </a:r>
            <a:r>
              <a:rPr lang="en-US" sz="900" dirty="0">
                <a:latin typeface="Calibri" pitchFamily="34" charset="0"/>
                <a:ea typeface="Times New Roman" pitchFamily="18" charset="0"/>
                <a:cs typeface="Calibri" pitchFamily="34" charset="0"/>
              </a:rPr>
              <a:t>, KEIWA Inc.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615693" algn="l"/>
              </a:tabLst>
            </a:pPr>
            <a:r>
              <a:rPr lang="en-US" sz="900" i="1" dirty="0">
                <a:latin typeface="Calibri" pitchFamily="34" charset="0"/>
                <a:ea typeface="Times New Roman" pitchFamily="18" charset="0"/>
                <a:cs typeface="Calibri" pitchFamily="34" charset="0"/>
              </a:rPr>
              <a:t>                        Optical Products for Automotive Applications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615693" algn="l"/>
              </a:tabLst>
            </a:pPr>
            <a:endParaRPr lang="en-US" sz="900" i="1" dirty="0">
              <a:latin typeface="Calibri" pitchFamily="34" charset="0"/>
              <a:ea typeface="Times New Roman" pitchFamily="18" charset="0"/>
              <a:cs typeface="Calibri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615693" algn="l"/>
              </a:tabLst>
            </a:pPr>
            <a:r>
              <a:rPr lang="en-US" sz="900" dirty="0">
                <a:latin typeface="Calibri" pitchFamily="34" charset="0"/>
                <a:ea typeface="Times New Roman" pitchFamily="18" charset="0"/>
                <a:cs typeface="Calibri" pitchFamily="34" charset="0"/>
              </a:rPr>
              <a:t>14:35-14:55	</a:t>
            </a:r>
            <a:r>
              <a:rPr lang="en-US" sz="900" b="1" dirty="0" err="1">
                <a:latin typeface="Calibri" pitchFamily="34" charset="0"/>
                <a:ea typeface="Times New Roman" pitchFamily="18" charset="0"/>
                <a:cs typeface="Calibri" pitchFamily="34" charset="0"/>
              </a:rPr>
              <a:t>PRIde</a:t>
            </a:r>
            <a:r>
              <a:rPr lang="en-US" sz="900" b="1" dirty="0">
                <a:latin typeface="Calibri" pitchFamily="34" charset="0"/>
                <a:ea typeface="Times New Roman" pitchFamily="18" charset="0"/>
                <a:cs typeface="Calibri" pitchFamily="34" charset="0"/>
              </a:rPr>
              <a:t> Wang</a:t>
            </a:r>
            <a:r>
              <a:rPr lang="en-US" sz="900" dirty="0">
                <a:latin typeface="Calibri" pitchFamily="34" charset="0"/>
                <a:ea typeface="Times New Roman" pitchFamily="18" charset="0"/>
                <a:cs typeface="Calibri" pitchFamily="34" charset="0"/>
              </a:rPr>
              <a:t>, </a:t>
            </a:r>
            <a:r>
              <a:rPr lang="en-US" sz="900" dirty="0" err="1">
                <a:latin typeface="Calibri" pitchFamily="34" charset="0"/>
                <a:ea typeface="Times New Roman" pitchFamily="18" charset="0"/>
                <a:cs typeface="Calibri" pitchFamily="34" charset="0"/>
              </a:rPr>
              <a:t>BenQMaterials</a:t>
            </a:r>
            <a:r>
              <a:rPr lang="en-US" sz="900" dirty="0">
                <a:latin typeface="Calibri" pitchFamily="34" charset="0"/>
                <a:ea typeface="Times New Roman" pitchFamily="18" charset="0"/>
                <a:cs typeface="Calibri" pitchFamily="34" charset="0"/>
              </a:rPr>
              <a:t> Corp.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615693" algn="l"/>
              </a:tabLst>
            </a:pPr>
            <a:r>
              <a:rPr lang="en-US" sz="900" dirty="0">
                <a:latin typeface="Calibri" pitchFamily="34" charset="0"/>
                <a:ea typeface="Times New Roman" pitchFamily="18" charset="0"/>
                <a:cs typeface="Calibri" pitchFamily="34" charset="0"/>
              </a:rPr>
              <a:t>	</a:t>
            </a:r>
            <a:r>
              <a:rPr lang="en-US" sz="900" i="1" dirty="0">
                <a:latin typeface="Calibri" pitchFamily="34" charset="0"/>
                <a:ea typeface="Times New Roman" pitchFamily="18" charset="0"/>
                <a:cs typeface="Calibri" pitchFamily="34" charset="0"/>
              </a:rPr>
              <a:t>Optical Decoration Film – The Hidden Display </a:t>
            </a:r>
            <a:br>
              <a:rPr lang="en-US" sz="900" i="1" dirty="0">
                <a:latin typeface="Calibri" pitchFamily="34" charset="0"/>
                <a:ea typeface="Times New Roman" pitchFamily="18" charset="0"/>
                <a:cs typeface="Calibri" pitchFamily="34" charset="0"/>
              </a:rPr>
            </a:br>
            <a:r>
              <a:rPr lang="en-US" sz="900" i="1" dirty="0">
                <a:latin typeface="Calibri" pitchFamily="34" charset="0"/>
                <a:ea typeface="Times New Roman" pitchFamily="18" charset="0"/>
                <a:cs typeface="Calibri" pitchFamily="34" charset="0"/>
              </a:rPr>
              <a:t>                        Technology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615693" algn="l"/>
              </a:tabLst>
            </a:pPr>
            <a:endParaRPr lang="en-US" sz="900" i="1" dirty="0">
              <a:latin typeface="Calibri" pitchFamily="34" charset="0"/>
              <a:ea typeface="Times New Roman" pitchFamily="18" charset="0"/>
              <a:cs typeface="Calibri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615693" algn="l"/>
              </a:tabLst>
            </a:pPr>
            <a:r>
              <a:rPr lang="en-US" sz="900" b="1" i="1" dirty="0">
                <a:solidFill>
                  <a:srgbClr val="0070C0"/>
                </a:solidFill>
                <a:latin typeface="Calibri" pitchFamily="34" charset="0"/>
                <a:ea typeface="Times New Roman" pitchFamily="18" charset="0"/>
                <a:cs typeface="Calibri" pitchFamily="34" charset="0"/>
              </a:rPr>
              <a:t>14:55-15:15	Networking Coffee Break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615693" algn="l"/>
              </a:tabLst>
            </a:pPr>
            <a:endParaRPr lang="en-US" sz="900" dirty="0">
              <a:latin typeface="Calibri" pitchFamily="34" charset="0"/>
              <a:ea typeface="Times New Roman" pitchFamily="18" charset="0"/>
              <a:cs typeface="Calibri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615693" algn="l"/>
              </a:tabLst>
            </a:pPr>
            <a:r>
              <a:rPr lang="en-US" sz="900" dirty="0">
                <a:latin typeface="Calibri" pitchFamily="34" charset="0"/>
                <a:ea typeface="Times New Roman" pitchFamily="18" charset="0"/>
                <a:cs typeface="Calibri" pitchFamily="34" charset="0"/>
              </a:rPr>
              <a:t>15:15-15:35	</a:t>
            </a:r>
            <a:r>
              <a:rPr lang="en-US" sz="900" b="1" dirty="0" err="1">
                <a:latin typeface="Calibri" pitchFamily="34" charset="0"/>
                <a:ea typeface="Times New Roman" pitchFamily="18" charset="0"/>
                <a:cs typeface="Calibri" pitchFamily="34" charset="0"/>
              </a:rPr>
              <a:t>Sadzida</a:t>
            </a:r>
            <a:r>
              <a:rPr lang="en-US" sz="900" b="1" dirty="0">
                <a:latin typeface="Calibri" pitchFamily="34" charset="0"/>
                <a:ea typeface="Times New Roman" pitchFamily="18" charset="0"/>
                <a:cs typeface="Calibri" pitchFamily="34" charset="0"/>
              </a:rPr>
              <a:t> Kratz</a:t>
            </a:r>
            <a:r>
              <a:rPr lang="en-US" sz="900" dirty="0">
                <a:latin typeface="Calibri" pitchFamily="34" charset="0"/>
                <a:ea typeface="Times New Roman" pitchFamily="18" charset="0"/>
                <a:cs typeface="Calibri" pitchFamily="34" charset="0"/>
              </a:rPr>
              <a:t>, BMW AG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615693" algn="l"/>
              </a:tabLst>
            </a:pPr>
            <a:r>
              <a:rPr lang="en-US" sz="900" dirty="0">
                <a:latin typeface="Calibri" pitchFamily="34" charset="0"/>
                <a:ea typeface="Times New Roman" pitchFamily="18" charset="0"/>
                <a:cs typeface="Calibri" pitchFamily="34" charset="0"/>
              </a:rPr>
              <a:t>	</a:t>
            </a:r>
            <a:r>
              <a:rPr lang="en-US" sz="900" i="1" dirty="0">
                <a:latin typeface="Calibri" pitchFamily="34" charset="0"/>
                <a:ea typeface="Times New Roman" pitchFamily="18" charset="0"/>
                <a:cs typeface="Calibri" pitchFamily="34" charset="0"/>
              </a:rPr>
              <a:t>Complexity in Automotive Touch Application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615693" algn="l"/>
              </a:tabLst>
            </a:pPr>
            <a:endParaRPr lang="en-US" sz="900" i="1" dirty="0">
              <a:latin typeface="Calibri" pitchFamily="34" charset="0"/>
              <a:ea typeface="Times New Roman" pitchFamily="18" charset="0"/>
              <a:cs typeface="Calibri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615693" algn="l"/>
              </a:tabLst>
            </a:pPr>
            <a:r>
              <a:rPr lang="en-US" sz="900" dirty="0">
                <a:latin typeface="Calibri" pitchFamily="34" charset="0"/>
                <a:ea typeface="Times New Roman" pitchFamily="18" charset="0"/>
                <a:cs typeface="Calibri" pitchFamily="34" charset="0"/>
              </a:rPr>
              <a:t>15:35-16:15  </a:t>
            </a:r>
            <a:r>
              <a:rPr lang="en-US" sz="900" b="1" dirty="0">
                <a:latin typeface="Calibri" pitchFamily="34" charset="0"/>
                <a:ea typeface="Times New Roman" pitchFamily="18" charset="0"/>
                <a:cs typeface="Calibri" pitchFamily="34" charset="0"/>
              </a:rPr>
              <a:t>Dr. Michael </a:t>
            </a:r>
            <a:r>
              <a:rPr lang="en-US" sz="900" b="1" dirty="0" err="1">
                <a:latin typeface="Calibri" pitchFamily="34" charset="0"/>
                <a:ea typeface="Times New Roman" pitchFamily="18" charset="0"/>
                <a:cs typeface="Calibri" pitchFamily="34" charset="0"/>
              </a:rPr>
              <a:t>Schlipf</a:t>
            </a:r>
            <a:r>
              <a:rPr lang="en-US" sz="900" dirty="0">
                <a:latin typeface="Calibri" pitchFamily="34" charset="0"/>
                <a:ea typeface="Times New Roman" pitchFamily="18" charset="0"/>
                <a:cs typeface="Calibri" pitchFamily="34" charset="0"/>
              </a:rPr>
              <a:t>, FPS GmbH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615693" algn="l"/>
              </a:tabLst>
            </a:pPr>
            <a:r>
              <a:rPr lang="en-US" sz="900" dirty="0">
                <a:latin typeface="Calibri" pitchFamily="34" charset="0"/>
                <a:ea typeface="Times New Roman" pitchFamily="18" charset="0"/>
                <a:cs typeface="Calibri" pitchFamily="34" charset="0"/>
              </a:rPr>
              <a:t>                        </a:t>
            </a:r>
            <a:r>
              <a:rPr lang="en-US" sz="900" i="1" dirty="0">
                <a:latin typeface="Calibri" pitchFamily="34" charset="0"/>
                <a:ea typeface="Times New Roman" pitchFamily="18" charset="0"/>
                <a:cs typeface="Calibri" pitchFamily="34" charset="0"/>
              </a:rPr>
              <a:t>PFAS -  Status Quo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615693" algn="l"/>
              </a:tabLst>
            </a:pPr>
            <a:r>
              <a:rPr lang="en-US" sz="900" dirty="0">
                <a:latin typeface="Calibri" pitchFamily="34" charset="0"/>
                <a:ea typeface="Times New Roman" pitchFamily="18" charset="0"/>
                <a:cs typeface="Calibri" pitchFamily="34" charset="0"/>
              </a:rPr>
              <a:t>                        </a:t>
            </a:r>
            <a:r>
              <a:rPr lang="en-US" sz="900" b="1" dirty="0">
                <a:latin typeface="Calibri" pitchFamily="34" charset="0"/>
                <a:ea typeface="Times New Roman" pitchFamily="18" charset="0"/>
                <a:cs typeface="Calibri" pitchFamily="34" charset="0"/>
              </a:rPr>
              <a:t>Martin </a:t>
            </a:r>
            <a:r>
              <a:rPr lang="en-US" sz="900" b="1" dirty="0" err="1">
                <a:latin typeface="Calibri" pitchFamily="34" charset="0"/>
                <a:ea typeface="Times New Roman" pitchFamily="18" charset="0"/>
                <a:cs typeface="Calibri" pitchFamily="34" charset="0"/>
              </a:rPr>
              <a:t>Saeckl</a:t>
            </a:r>
            <a:r>
              <a:rPr lang="en-US" sz="900" dirty="0">
                <a:latin typeface="Calibri" pitchFamily="34" charset="0"/>
                <a:ea typeface="Times New Roman" pitchFamily="18" charset="0"/>
                <a:cs typeface="Calibri" pitchFamily="34" charset="0"/>
              </a:rPr>
              <a:t>, </a:t>
            </a:r>
            <a:r>
              <a:rPr lang="en-US" sz="900" dirty="0" err="1">
                <a:latin typeface="Calibri" pitchFamily="34" charset="0"/>
                <a:ea typeface="Times New Roman" pitchFamily="18" charset="0"/>
                <a:cs typeface="Calibri" pitchFamily="34" charset="0"/>
              </a:rPr>
              <a:t>Dainkin</a:t>
            </a:r>
            <a:r>
              <a:rPr lang="en-US" sz="900" dirty="0">
                <a:latin typeface="Calibri" pitchFamily="34" charset="0"/>
                <a:ea typeface="Times New Roman" pitchFamily="18" charset="0"/>
                <a:cs typeface="Calibri" pitchFamily="34" charset="0"/>
              </a:rPr>
              <a:t> Chemical Europe GmbH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615693" algn="l"/>
              </a:tabLst>
            </a:pPr>
            <a:r>
              <a:rPr lang="en-US" sz="900" dirty="0">
                <a:latin typeface="Calibri" pitchFamily="34" charset="0"/>
                <a:ea typeface="Times New Roman" pitchFamily="18" charset="0"/>
                <a:cs typeface="Calibri" pitchFamily="34" charset="0"/>
              </a:rPr>
              <a:t>                        </a:t>
            </a:r>
            <a:r>
              <a:rPr lang="en-US" sz="900" i="1" dirty="0">
                <a:latin typeface="Calibri" pitchFamily="34" charset="0"/>
                <a:ea typeface="Times New Roman" pitchFamily="18" charset="0"/>
                <a:cs typeface="Calibri" pitchFamily="34" charset="0"/>
              </a:rPr>
              <a:t>PFAS - Political Process and Background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615693" algn="l"/>
              </a:tabLst>
            </a:pPr>
            <a:endParaRPr lang="en-US" sz="900" dirty="0">
              <a:latin typeface="Calibri" pitchFamily="34" charset="0"/>
              <a:ea typeface="Times New Roman" pitchFamily="18" charset="0"/>
              <a:cs typeface="Calibri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615693" algn="l"/>
              </a:tabLst>
            </a:pPr>
            <a:r>
              <a:rPr lang="en-US" sz="900" dirty="0">
                <a:latin typeface="Calibri" pitchFamily="34" charset="0"/>
                <a:ea typeface="Times New Roman" pitchFamily="18" charset="0"/>
                <a:cs typeface="Calibri" pitchFamily="34" charset="0"/>
              </a:rPr>
              <a:t>16:15-16:25  </a:t>
            </a:r>
            <a:r>
              <a:rPr lang="en-US" sz="900" b="1" dirty="0">
                <a:latin typeface="Calibri" pitchFamily="34" charset="0"/>
                <a:ea typeface="Times New Roman" pitchFamily="18" charset="0"/>
                <a:cs typeface="Calibri" pitchFamily="34" charset="0"/>
              </a:rPr>
              <a:t>Hartmut Heske</a:t>
            </a:r>
            <a:r>
              <a:rPr lang="en-US" sz="900" dirty="0">
                <a:latin typeface="Calibri" pitchFamily="34" charset="0"/>
                <a:ea typeface="Times New Roman" pitchFamily="18" charset="0"/>
                <a:cs typeface="Calibri" pitchFamily="34" charset="0"/>
              </a:rPr>
              <a:t>, DFF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615693" algn="l"/>
              </a:tabLst>
            </a:pPr>
            <a:r>
              <a:rPr lang="en-US" sz="900" dirty="0">
                <a:latin typeface="Calibri" pitchFamily="34" charset="0"/>
                <a:ea typeface="Times New Roman" pitchFamily="18" charset="0"/>
                <a:cs typeface="Calibri" pitchFamily="34" charset="0"/>
              </a:rPr>
              <a:t>                        Wrap Up and Farewell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615693" algn="l"/>
              </a:tabLst>
            </a:pPr>
            <a:endParaRPr lang="en-US" sz="900" i="1" dirty="0">
              <a:latin typeface="Calibri" pitchFamily="34" charset="0"/>
              <a:cs typeface="Calibri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615693" algn="l"/>
              </a:tabLst>
            </a:pPr>
            <a:endParaRPr lang="en-US" sz="900" i="1" dirty="0">
              <a:latin typeface="Calibri" pitchFamily="34" charset="0"/>
              <a:cs typeface="Calibri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615693" algn="l"/>
              </a:tabLst>
            </a:pPr>
            <a:endParaRPr lang="en-US" sz="900" i="1" dirty="0">
              <a:latin typeface="Calibri" pitchFamily="34" charset="0"/>
              <a:cs typeface="Calibri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615693" algn="l"/>
              </a:tabLst>
            </a:pPr>
            <a:endParaRPr lang="en-US" sz="900" i="1" dirty="0">
              <a:latin typeface="Calibri" pitchFamily="34" charset="0"/>
              <a:cs typeface="Calibri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615693" algn="l"/>
              </a:tabLst>
            </a:pPr>
            <a:endParaRPr lang="en-US" sz="900" i="1" dirty="0">
              <a:latin typeface="Calibri" pitchFamily="34" charset="0"/>
              <a:cs typeface="Calibri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615693" algn="l"/>
              </a:tabLst>
            </a:pPr>
            <a:endParaRPr lang="en-US" sz="900" i="1" dirty="0">
              <a:latin typeface="Calibri" pitchFamily="34" charset="0"/>
              <a:cs typeface="Calibri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615693" algn="l"/>
              </a:tabLst>
            </a:pPr>
            <a:endParaRPr lang="en-US" sz="900" i="1" dirty="0">
              <a:latin typeface="Calibri" pitchFamily="34" charset="0"/>
              <a:cs typeface="Calibri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615693" algn="l"/>
              </a:tabLst>
            </a:pPr>
            <a:endParaRPr lang="en-US" sz="900" i="1" dirty="0">
              <a:latin typeface="Calibri" pitchFamily="34" charset="0"/>
              <a:cs typeface="Calibri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615693" algn="l"/>
              </a:tabLst>
            </a:pPr>
            <a:r>
              <a:rPr lang="en-US" sz="900" dirty="0">
                <a:solidFill>
                  <a:schemeClr val="bg1">
                    <a:lumMod val="50000"/>
                  </a:schemeClr>
                </a:solidFill>
              </a:rPr>
              <a:t>                          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615693" algn="l"/>
              </a:tabLst>
            </a:pPr>
            <a:endParaRPr lang="en-US" sz="900" dirty="0">
              <a:solidFill>
                <a:schemeClr val="bg1">
                  <a:lumMod val="50000"/>
                </a:schemeClr>
              </a:solidFill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615693" algn="l"/>
              </a:tabLst>
            </a:pPr>
            <a:endParaRPr lang="en-US" sz="900" dirty="0">
              <a:solidFill>
                <a:schemeClr val="bg1">
                  <a:lumMod val="50000"/>
                </a:schemeClr>
              </a:solidFill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615693" algn="l"/>
              </a:tabLst>
            </a:pPr>
            <a:endParaRPr lang="en-US" sz="900" i="1" dirty="0">
              <a:latin typeface="Calibri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67886758"/>
      </p:ext>
    </p:extLst>
  </p:cSld>
  <p:clrMapOvr>
    <a:masterClrMapping/>
  </p:clrMapOvr>
</p:sld>
</file>

<file path=ppt/theme/theme1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976</Words>
  <Application>Microsoft Office PowerPoint</Application>
  <PresentationFormat>Benutzerdefiniert</PresentationFormat>
  <Paragraphs>204</Paragraphs>
  <Slides>2</Slides>
  <Notes>2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2</vt:i4>
      </vt:variant>
    </vt:vector>
  </HeadingPairs>
  <TitlesOfParts>
    <vt:vector size="6" baseType="lpstr">
      <vt:lpstr>Arial</vt:lpstr>
      <vt:lpstr>Calibri</vt:lpstr>
      <vt:lpstr>FrutigerLTW02</vt:lpstr>
      <vt:lpstr>Larissa-Design</vt:lpstr>
      <vt:lpstr>PowerPoint-Präsentation</vt:lpstr>
      <vt:lpstr>PowerPoint-Präsentation</vt:lpstr>
    </vt:vector>
  </TitlesOfParts>
  <Company>AGILeVIA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Folie 1</dc:title>
  <dc:creator>Anita Wedel</dc:creator>
  <cp:lastModifiedBy>Anita Wedel</cp:lastModifiedBy>
  <cp:revision>247</cp:revision>
  <cp:lastPrinted>2023-11-05T16:55:42Z</cp:lastPrinted>
  <dcterms:created xsi:type="dcterms:W3CDTF">2014-12-02T11:11:26Z</dcterms:created>
  <dcterms:modified xsi:type="dcterms:W3CDTF">2023-11-05T17:05:47Z</dcterms:modified>
</cp:coreProperties>
</file>